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666" r:id="rId2"/>
    <p:sldId id="665" r:id="rId3"/>
    <p:sldId id="668" r:id="rId4"/>
    <p:sldId id="696" r:id="rId5"/>
    <p:sldId id="695" r:id="rId6"/>
    <p:sldId id="693" r:id="rId7"/>
    <p:sldId id="707" r:id="rId8"/>
    <p:sldId id="709" r:id="rId9"/>
    <p:sldId id="725" r:id="rId10"/>
    <p:sldId id="726" r:id="rId11"/>
    <p:sldId id="711" r:id="rId12"/>
    <p:sldId id="710" r:id="rId13"/>
    <p:sldId id="712" r:id="rId14"/>
    <p:sldId id="697" r:id="rId15"/>
    <p:sldId id="701" r:id="rId16"/>
    <p:sldId id="698" r:id="rId17"/>
    <p:sldId id="703" r:id="rId18"/>
    <p:sldId id="689" r:id="rId19"/>
    <p:sldId id="702" r:id="rId20"/>
    <p:sldId id="705" r:id="rId21"/>
    <p:sldId id="713" r:id="rId22"/>
    <p:sldId id="718" r:id="rId23"/>
    <p:sldId id="716" r:id="rId24"/>
    <p:sldId id="714" r:id="rId25"/>
    <p:sldId id="704" r:id="rId26"/>
    <p:sldId id="724" r:id="rId27"/>
    <p:sldId id="720" r:id="rId28"/>
    <p:sldId id="690" r:id="rId29"/>
    <p:sldId id="721" r:id="rId30"/>
    <p:sldId id="722" r:id="rId31"/>
    <p:sldId id="723" r:id="rId32"/>
    <p:sldId id="727" r:id="rId33"/>
    <p:sldId id="691" r:id="rId34"/>
    <p:sldId id="667" r:id="rId35"/>
  </p:sldIdLst>
  <p:sldSz cx="10693400" cy="7561263"/>
  <p:notesSz cx="7099300" cy="10234613"/>
  <p:defaultTextStyle>
    <a:defPPr>
      <a:defRPr lang="ko-KR"/>
    </a:defPPr>
    <a:lvl1pPr algn="l" defTabSz="1042988" rtl="0" fontAlgn="base" latinLnBrk="1">
      <a:spcBef>
        <a:spcPct val="0"/>
      </a:spcBef>
      <a:spcAft>
        <a:spcPct val="0"/>
      </a:spcAft>
      <a:defRPr kumimoji="1" sz="2100" kern="1200">
        <a:solidFill>
          <a:schemeClr val="tx1"/>
        </a:solidFill>
        <a:latin typeface="굴림" charset="-127"/>
        <a:ea typeface="굴림" charset="-127"/>
        <a:cs typeface="+mn-cs"/>
      </a:defRPr>
    </a:lvl1pPr>
    <a:lvl2pPr marL="520700" indent="-63500" algn="l" defTabSz="1042988" rtl="0" fontAlgn="base" latinLnBrk="1">
      <a:spcBef>
        <a:spcPct val="0"/>
      </a:spcBef>
      <a:spcAft>
        <a:spcPct val="0"/>
      </a:spcAft>
      <a:defRPr kumimoji="1" sz="2100" kern="1200">
        <a:solidFill>
          <a:schemeClr val="tx1"/>
        </a:solidFill>
        <a:latin typeface="굴림" charset="-127"/>
        <a:ea typeface="굴림" charset="-127"/>
        <a:cs typeface="+mn-cs"/>
      </a:defRPr>
    </a:lvl2pPr>
    <a:lvl3pPr marL="1042988" indent="-128588" algn="l" defTabSz="1042988" rtl="0" fontAlgn="base" latinLnBrk="1">
      <a:spcBef>
        <a:spcPct val="0"/>
      </a:spcBef>
      <a:spcAft>
        <a:spcPct val="0"/>
      </a:spcAft>
      <a:defRPr kumimoji="1" sz="2100" kern="1200">
        <a:solidFill>
          <a:schemeClr val="tx1"/>
        </a:solidFill>
        <a:latin typeface="굴림" charset="-127"/>
        <a:ea typeface="굴림" charset="-127"/>
        <a:cs typeface="+mn-cs"/>
      </a:defRPr>
    </a:lvl3pPr>
    <a:lvl4pPr marL="1563688" indent="-192088" algn="l" defTabSz="1042988" rtl="0" fontAlgn="base" latinLnBrk="1">
      <a:spcBef>
        <a:spcPct val="0"/>
      </a:spcBef>
      <a:spcAft>
        <a:spcPct val="0"/>
      </a:spcAft>
      <a:defRPr kumimoji="1" sz="2100" kern="1200">
        <a:solidFill>
          <a:schemeClr val="tx1"/>
        </a:solidFill>
        <a:latin typeface="굴림" charset="-127"/>
        <a:ea typeface="굴림" charset="-127"/>
        <a:cs typeface="+mn-cs"/>
      </a:defRPr>
    </a:lvl4pPr>
    <a:lvl5pPr marL="2085975" indent="-257175" algn="l" defTabSz="1042988" rtl="0" fontAlgn="base" latinLnBrk="1">
      <a:spcBef>
        <a:spcPct val="0"/>
      </a:spcBef>
      <a:spcAft>
        <a:spcPct val="0"/>
      </a:spcAft>
      <a:defRPr kumimoji="1" sz="2100" kern="1200">
        <a:solidFill>
          <a:schemeClr val="tx1"/>
        </a:solidFill>
        <a:latin typeface="굴림" charset="-127"/>
        <a:ea typeface="굴림" charset="-127"/>
        <a:cs typeface="+mn-cs"/>
      </a:defRPr>
    </a:lvl5pPr>
    <a:lvl6pPr marL="2286000" algn="l" defTabSz="914400" rtl="0" eaLnBrk="1" latinLnBrk="1" hangingPunct="1">
      <a:defRPr kumimoji="1" sz="2100" kern="1200">
        <a:solidFill>
          <a:schemeClr val="tx1"/>
        </a:solidFill>
        <a:latin typeface="굴림" charset="-127"/>
        <a:ea typeface="굴림" charset="-127"/>
        <a:cs typeface="+mn-cs"/>
      </a:defRPr>
    </a:lvl6pPr>
    <a:lvl7pPr marL="2743200" algn="l" defTabSz="914400" rtl="0" eaLnBrk="1" latinLnBrk="1" hangingPunct="1">
      <a:defRPr kumimoji="1" sz="2100" kern="1200">
        <a:solidFill>
          <a:schemeClr val="tx1"/>
        </a:solidFill>
        <a:latin typeface="굴림" charset="-127"/>
        <a:ea typeface="굴림" charset="-127"/>
        <a:cs typeface="+mn-cs"/>
      </a:defRPr>
    </a:lvl7pPr>
    <a:lvl8pPr marL="3200400" algn="l" defTabSz="914400" rtl="0" eaLnBrk="1" latinLnBrk="1" hangingPunct="1">
      <a:defRPr kumimoji="1" sz="2100" kern="1200">
        <a:solidFill>
          <a:schemeClr val="tx1"/>
        </a:solidFill>
        <a:latin typeface="굴림" charset="-127"/>
        <a:ea typeface="굴림" charset="-127"/>
        <a:cs typeface="+mn-cs"/>
      </a:defRPr>
    </a:lvl8pPr>
    <a:lvl9pPr marL="3657600" algn="l" defTabSz="914400" rtl="0" eaLnBrk="1" latinLnBrk="1" hangingPunct="1">
      <a:defRPr kumimoji="1" sz="2100" kern="1200">
        <a:solidFill>
          <a:schemeClr val="tx1"/>
        </a:solidFill>
        <a:latin typeface="굴림" charset="-127"/>
        <a:ea typeface="굴림" charset="-127"/>
        <a:cs typeface="+mn-cs"/>
      </a:defRPr>
    </a:lvl9pPr>
  </p:defaultTextStyle>
  <p:extLst>
    <p:ext uri="{EFAFB233-063F-42B5-8137-9DF3F51BA10A}">
      <p15:sldGuideLst xmlns:p15="http://schemas.microsoft.com/office/powerpoint/2012/main">
        <p15:guide id="1" orient="horz" pos="4513">
          <p15:clr>
            <a:srgbClr val="A4A3A4"/>
          </p15:clr>
        </p15:guide>
        <p15:guide id="2" orient="horz" pos="2880">
          <p15:clr>
            <a:srgbClr val="A4A3A4"/>
          </p15:clr>
        </p15:guide>
        <p15:guide id="3" orient="horz" pos="2517">
          <p15:clr>
            <a:srgbClr val="A4A3A4"/>
          </p15:clr>
        </p15:guide>
        <p15:guide id="4" orient="horz" pos="3878">
          <p15:clr>
            <a:srgbClr val="A4A3A4"/>
          </p15:clr>
        </p15:guide>
        <p15:guide id="5" orient="horz" pos="1088">
          <p15:clr>
            <a:srgbClr val="A4A3A4"/>
          </p15:clr>
        </p15:guide>
        <p15:guide id="6" orient="horz" pos="1837">
          <p15:clr>
            <a:srgbClr val="A4A3A4"/>
          </p15:clr>
        </p15:guide>
        <p15:guide id="7" orient="horz" pos="4490">
          <p15:clr>
            <a:srgbClr val="A4A3A4"/>
          </p15:clr>
        </p15:guide>
        <p15:guide id="8" pos="6044">
          <p15:clr>
            <a:srgbClr val="A4A3A4"/>
          </p15:clr>
        </p15:guide>
        <p15:guide id="9" pos="646">
          <p15:clr>
            <a:srgbClr val="A4A3A4"/>
          </p15:clr>
        </p15:guide>
        <p15:guide id="10" pos="5545">
          <p15:clr>
            <a:srgbClr val="A4A3A4"/>
          </p15:clr>
        </p15:guide>
        <p15:guide id="11" pos="3368">
          <p15:clr>
            <a:srgbClr val="A4A3A4"/>
          </p15:clr>
        </p15:guide>
        <p15:guide id="12" pos="1327">
          <p15:clr>
            <a:srgbClr val="A4A3A4"/>
          </p15:clr>
        </p15:guide>
        <p15:guide id="13" pos="3549">
          <p15:clr>
            <a:srgbClr val="A4A3A4"/>
          </p15:clr>
        </p15:guide>
        <p15:guide id="14" pos="27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FF9966"/>
    <a:srgbClr val="DDDDDD"/>
    <a:srgbClr val="FFCC99"/>
    <a:srgbClr val="FF9900"/>
    <a:srgbClr val="77933C"/>
    <a:srgbClr val="008000"/>
    <a:srgbClr val="0099FF"/>
    <a:srgbClr val="B7DEE8"/>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0" autoAdjust="0"/>
    <p:restoredTop sz="93641" autoAdjust="0"/>
  </p:normalViewPr>
  <p:slideViewPr>
    <p:cSldViewPr>
      <p:cViewPr varScale="1">
        <p:scale>
          <a:sx n="98" d="100"/>
          <a:sy n="98" d="100"/>
        </p:scale>
        <p:origin x="542" y="72"/>
      </p:cViewPr>
      <p:guideLst>
        <p:guide orient="horz" pos="4513"/>
        <p:guide orient="horz" pos="2880"/>
        <p:guide orient="horz" pos="2517"/>
        <p:guide orient="horz" pos="3878"/>
        <p:guide orient="horz" pos="1088"/>
        <p:guide orient="horz" pos="1837"/>
        <p:guide orient="horz" pos="4490"/>
        <p:guide pos="6044"/>
        <p:guide pos="646"/>
        <p:guide pos="5545"/>
        <p:guide pos="3368"/>
        <p:guide pos="1327"/>
        <p:guide pos="3549"/>
        <p:guide pos="2710"/>
      </p:guideLst>
    </p:cSldViewPr>
  </p:slideViewPr>
  <p:notesTextViewPr>
    <p:cViewPr>
      <p:scale>
        <a:sx n="100" d="100"/>
        <a:sy n="100" d="100"/>
      </p:scale>
      <p:origin x="0" y="0"/>
    </p:cViewPr>
  </p:notesTextViewPr>
  <p:sorterViewPr>
    <p:cViewPr>
      <p:scale>
        <a:sx n="64" d="100"/>
        <a:sy n="64"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1"/>
            <a:ext cx="3076363" cy="511730"/>
          </a:xfrm>
          <a:prstGeom prst="rect">
            <a:avLst/>
          </a:prstGeom>
        </p:spPr>
        <p:txBody>
          <a:bodyPr vert="horz" lIns="99045" tIns="49522" rIns="99045" bIns="49522" rtlCol="0"/>
          <a:lstStyle>
            <a:lvl1pPr algn="l">
              <a:defRPr sz="1300">
                <a:latin typeface="굴림" pitchFamily="50" charset="-127"/>
                <a:ea typeface="굴림" pitchFamily="50" charset="-127"/>
              </a:defRPr>
            </a:lvl1pPr>
          </a:lstStyle>
          <a:p>
            <a:pPr>
              <a:defRPr/>
            </a:pPr>
            <a:endParaRPr lang="ko-KR" altLang="en-US"/>
          </a:p>
        </p:txBody>
      </p:sp>
      <p:sp>
        <p:nvSpPr>
          <p:cNvPr id="3" name="날짜 개체 틀 2"/>
          <p:cNvSpPr>
            <a:spLocks noGrp="1"/>
          </p:cNvSpPr>
          <p:nvPr>
            <p:ph type="dt" idx="1"/>
          </p:nvPr>
        </p:nvSpPr>
        <p:spPr>
          <a:xfrm>
            <a:off x="4021295" y="1"/>
            <a:ext cx="3076363" cy="511730"/>
          </a:xfrm>
          <a:prstGeom prst="rect">
            <a:avLst/>
          </a:prstGeom>
        </p:spPr>
        <p:txBody>
          <a:bodyPr vert="horz" lIns="99045" tIns="49522" rIns="99045" bIns="49522" rtlCol="0"/>
          <a:lstStyle>
            <a:lvl1pPr algn="r">
              <a:defRPr sz="1300">
                <a:latin typeface="굴림" pitchFamily="50" charset="-127"/>
                <a:ea typeface="굴림" pitchFamily="50" charset="-127"/>
              </a:defRPr>
            </a:lvl1pPr>
          </a:lstStyle>
          <a:p>
            <a:pPr>
              <a:defRPr/>
            </a:pPr>
            <a:fld id="{100AA2CC-D0CD-4F91-8E1C-DFECA14BA173}" type="datetimeFigureOut">
              <a:rPr lang="ko-KR" altLang="en-US"/>
              <a:pPr>
                <a:defRPr/>
              </a:pPr>
              <a:t>2022-02-24</a:t>
            </a:fld>
            <a:endParaRPr lang="ko-KR" altLang="en-US"/>
          </a:p>
        </p:txBody>
      </p:sp>
      <p:sp>
        <p:nvSpPr>
          <p:cNvPr id="4" name="슬라이드 이미지 개체 틀 3"/>
          <p:cNvSpPr>
            <a:spLocks noGrp="1" noRot="1" noChangeAspect="1"/>
          </p:cNvSpPr>
          <p:nvPr>
            <p:ph type="sldImg" idx="2"/>
          </p:nvPr>
        </p:nvSpPr>
        <p:spPr>
          <a:xfrm>
            <a:off x="836613" y="768350"/>
            <a:ext cx="5426075" cy="3836988"/>
          </a:xfrm>
          <a:prstGeom prst="rect">
            <a:avLst/>
          </a:prstGeom>
          <a:noFill/>
          <a:ln w="12700">
            <a:solidFill>
              <a:prstClr val="black"/>
            </a:solidFill>
          </a:ln>
        </p:spPr>
        <p:txBody>
          <a:bodyPr vert="horz" lIns="99045" tIns="49522" rIns="99045" bIns="49522" rtlCol="0" anchor="ctr"/>
          <a:lstStyle/>
          <a:p>
            <a:pPr lvl="0"/>
            <a:endParaRPr lang="ko-KR" altLang="en-US" noProof="0"/>
          </a:p>
        </p:txBody>
      </p:sp>
      <p:sp>
        <p:nvSpPr>
          <p:cNvPr id="5" name="슬라이드 노트 개체 틀 4"/>
          <p:cNvSpPr>
            <a:spLocks noGrp="1"/>
          </p:cNvSpPr>
          <p:nvPr>
            <p:ph type="body" sz="quarter" idx="3"/>
          </p:nvPr>
        </p:nvSpPr>
        <p:spPr>
          <a:xfrm>
            <a:off x="709931" y="4861443"/>
            <a:ext cx="5679440" cy="4605575"/>
          </a:xfrm>
          <a:prstGeom prst="rect">
            <a:avLst/>
          </a:prstGeom>
        </p:spPr>
        <p:txBody>
          <a:bodyPr vert="horz" lIns="99045" tIns="49522" rIns="99045" bIns="49522" rtlCol="0">
            <a:normAutofit/>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6" name="바닥글 개체 틀 5"/>
          <p:cNvSpPr>
            <a:spLocks noGrp="1"/>
          </p:cNvSpPr>
          <p:nvPr>
            <p:ph type="ftr" sz="quarter" idx="4"/>
          </p:nvPr>
        </p:nvSpPr>
        <p:spPr>
          <a:xfrm>
            <a:off x="1" y="9721107"/>
            <a:ext cx="3076363" cy="511730"/>
          </a:xfrm>
          <a:prstGeom prst="rect">
            <a:avLst/>
          </a:prstGeom>
        </p:spPr>
        <p:txBody>
          <a:bodyPr vert="horz" lIns="99045" tIns="49522" rIns="99045" bIns="49522" rtlCol="0" anchor="b"/>
          <a:lstStyle>
            <a:lvl1pPr algn="l">
              <a:defRPr sz="1300">
                <a:latin typeface="굴림" pitchFamily="50" charset="-127"/>
                <a:ea typeface="굴림" pitchFamily="50" charset="-127"/>
              </a:defRPr>
            </a:lvl1pPr>
          </a:lstStyle>
          <a:p>
            <a:pPr>
              <a:defRPr/>
            </a:pPr>
            <a:endParaRPr lang="ko-KR" altLang="en-US"/>
          </a:p>
        </p:txBody>
      </p:sp>
      <p:sp>
        <p:nvSpPr>
          <p:cNvPr id="7" name="슬라이드 번호 개체 틀 6"/>
          <p:cNvSpPr>
            <a:spLocks noGrp="1"/>
          </p:cNvSpPr>
          <p:nvPr>
            <p:ph type="sldNum" sz="quarter" idx="5"/>
          </p:nvPr>
        </p:nvSpPr>
        <p:spPr>
          <a:xfrm>
            <a:off x="4021295" y="9721107"/>
            <a:ext cx="3076363" cy="511730"/>
          </a:xfrm>
          <a:prstGeom prst="rect">
            <a:avLst/>
          </a:prstGeom>
        </p:spPr>
        <p:txBody>
          <a:bodyPr vert="horz" lIns="99045" tIns="49522" rIns="99045" bIns="49522" rtlCol="0" anchor="b"/>
          <a:lstStyle>
            <a:lvl1pPr algn="r">
              <a:defRPr sz="1300">
                <a:latin typeface="굴림" pitchFamily="50" charset="-127"/>
                <a:ea typeface="굴림" pitchFamily="50" charset="-127"/>
              </a:defRPr>
            </a:lvl1pPr>
          </a:lstStyle>
          <a:p>
            <a:pPr>
              <a:defRPr/>
            </a:pPr>
            <a:fld id="{AC648241-E5FA-49ED-B9B8-F1B58BFB950F}" type="slidenum">
              <a:rPr lang="ko-KR" altLang="en-US"/>
              <a:pPr>
                <a:defRPr/>
              </a:pPr>
              <a:t>‹#›</a:t>
            </a:fld>
            <a:endParaRPr lang="ko-KR" altLang="en-US"/>
          </a:p>
        </p:txBody>
      </p:sp>
    </p:spTree>
    <p:extLst>
      <p:ext uri="{BB962C8B-B14F-4D97-AF65-F5344CB8AC3E}">
        <p14:creationId xmlns:p14="http://schemas.microsoft.com/office/powerpoint/2010/main" val="2729316648"/>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mn-cs"/>
      </a:defRPr>
    </a:lvl1pPr>
    <a:lvl2pPr marL="457200" algn="l" rtl="0" eaLnBrk="0" fontAlgn="base" latinLnBrk="1" hangingPunct="0">
      <a:spcBef>
        <a:spcPct val="30000"/>
      </a:spcBef>
      <a:spcAft>
        <a:spcPct val="0"/>
      </a:spcAft>
      <a:defRPr sz="1200" kern="1200">
        <a:solidFill>
          <a:schemeClr val="tx1"/>
        </a:solidFill>
        <a:latin typeface="+mn-lt"/>
        <a:ea typeface="+mn-ea"/>
        <a:cs typeface="+mn-cs"/>
      </a:defRPr>
    </a:lvl2pPr>
    <a:lvl3pPr marL="914400" algn="l" rtl="0" eaLnBrk="0" fontAlgn="base" latinLnBrk="1" hangingPunct="0">
      <a:spcBef>
        <a:spcPct val="30000"/>
      </a:spcBef>
      <a:spcAft>
        <a:spcPct val="0"/>
      </a:spcAft>
      <a:defRPr sz="1200" kern="1200">
        <a:solidFill>
          <a:schemeClr val="tx1"/>
        </a:solidFill>
        <a:latin typeface="+mn-lt"/>
        <a:ea typeface="+mn-ea"/>
        <a:cs typeface="+mn-cs"/>
      </a:defRPr>
    </a:lvl3pPr>
    <a:lvl4pPr marL="1371600" algn="l" rtl="0" eaLnBrk="0" fontAlgn="base" latinLnBrk="1" hangingPunct="0">
      <a:spcBef>
        <a:spcPct val="30000"/>
      </a:spcBef>
      <a:spcAft>
        <a:spcPct val="0"/>
      </a:spcAft>
      <a:defRPr sz="1200" kern="1200">
        <a:solidFill>
          <a:schemeClr val="tx1"/>
        </a:solidFill>
        <a:latin typeface="+mn-lt"/>
        <a:ea typeface="+mn-ea"/>
        <a:cs typeface="+mn-cs"/>
      </a:defRPr>
    </a:lvl4pPr>
    <a:lvl5pPr marL="1828800" algn="l" rtl="0" eaLnBrk="0" fontAlgn="base" latinLnBrk="1" hangingPunct="0">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To learn the behavior &amp; design of structural components under fire exposure</a:t>
            </a:r>
          </a:p>
          <a:p>
            <a:r>
              <a:rPr lang="en-US" altLang="ko-KR" dirty="0"/>
              <a:t>To gain an educational &amp; comprehensive experience in the fire resistance design concept</a:t>
            </a:r>
          </a:p>
          <a:p>
            <a:r>
              <a:rPr lang="en-US" altLang="ko-KR" dirty="0"/>
              <a:t>To learn basic fire safety design issues</a:t>
            </a:r>
          </a:p>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2</a:t>
            </a:fld>
            <a:endParaRPr lang="ko-KR" altLang="en-US"/>
          </a:p>
        </p:txBody>
      </p:sp>
    </p:spTree>
    <p:extLst>
      <p:ext uri="{BB962C8B-B14F-4D97-AF65-F5344CB8AC3E}">
        <p14:creationId xmlns:p14="http://schemas.microsoft.com/office/powerpoint/2010/main" val="13452139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900113"/>
            <a:ext cx="10693400" cy="6661150"/>
          </a:xfrm>
          <a:prstGeom prst="rect">
            <a:avLst/>
          </a:prstGeom>
          <a:solidFill>
            <a:srgbClr val="DEDED8"/>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a:solidFill>
                <a:srgbClr val="000000"/>
              </a:solidFill>
              <a:latin typeface="Arial" panose="020B0604020202020204" pitchFamily="34" charset="0"/>
              <a:ea typeface="-윤고딕340" pitchFamily="18" charset="-127"/>
              <a:cs typeface="Arial" panose="020B0604020202020204" pitchFamily="34" charset="0"/>
            </a:endParaRPr>
          </a:p>
        </p:txBody>
      </p:sp>
      <p:sp>
        <p:nvSpPr>
          <p:cNvPr id="3" name="Rectangle 4"/>
          <p:cNvSpPr>
            <a:spLocks noChangeArrowheads="1"/>
          </p:cNvSpPr>
          <p:nvPr userDrawn="1"/>
        </p:nvSpPr>
        <p:spPr bwMode="auto">
          <a:xfrm>
            <a:off x="720725" y="0"/>
            <a:ext cx="2159000" cy="107950"/>
          </a:xfrm>
          <a:prstGeom prst="rect">
            <a:avLst/>
          </a:prstGeom>
          <a:solidFill>
            <a:srgbClr val="C00000"/>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a:solidFill>
                <a:srgbClr val="000000"/>
              </a:solidFill>
              <a:latin typeface="Arial" panose="020B0604020202020204" pitchFamily="34" charset="0"/>
              <a:ea typeface="-윤고딕340" pitchFamily="18" charset="-127"/>
              <a:cs typeface="Arial" panose="020B0604020202020204" pitchFamily="34" charset="0"/>
            </a:endParaRPr>
          </a:p>
        </p:txBody>
      </p:sp>
      <p:sp>
        <p:nvSpPr>
          <p:cNvPr id="4" name="Text Box 6"/>
          <p:cNvSpPr txBox="1">
            <a:spLocks noChangeArrowheads="1"/>
          </p:cNvSpPr>
          <p:nvPr userDrawn="1"/>
        </p:nvSpPr>
        <p:spPr bwMode="auto">
          <a:xfrm>
            <a:off x="600010" y="128588"/>
            <a:ext cx="4278638" cy="246221"/>
          </a:xfrm>
          <a:prstGeom prst="rect">
            <a:avLst/>
          </a:prstGeom>
          <a:noFill/>
          <a:ln w="9525" algn="ctr">
            <a:noFill/>
            <a:miter lim="800000"/>
            <a:headEnd/>
            <a:tailEnd/>
          </a:ln>
          <a:effectLst/>
        </p:spPr>
        <p:txBody>
          <a:bodyPr wrap="square">
            <a:spAutoFit/>
          </a:bodyPr>
          <a:lstStyle/>
          <a:p>
            <a:pPr algn="l" defTabSz="995363" fontAlgn="auto" latinLnBrk="0">
              <a:spcBef>
                <a:spcPts val="0"/>
              </a:spcBef>
              <a:spcAft>
                <a:spcPts val="0"/>
              </a:spcAft>
              <a:defRPr/>
            </a:pPr>
            <a:r>
              <a:rPr kumimoji="0" lang="en-US" altLang="ko-KR" sz="1000" kern="0" dirty="0">
                <a:solidFill>
                  <a:srgbClr val="FFFFFF">
                    <a:lumMod val="50000"/>
                  </a:srgbClr>
                </a:solidFill>
                <a:latin typeface="Arial" panose="020B0604020202020204" pitchFamily="34" charset="0"/>
                <a:ea typeface="휴먼엑스포" pitchFamily="18" charset="-127"/>
                <a:cs typeface="Arial" panose="020B0604020202020204" pitchFamily="34" charset="0"/>
              </a:rPr>
              <a:t>Modernization of Uzbekistan Building Code (UBC) System</a:t>
            </a:r>
            <a:endParaRPr kumimoji="0" lang="ko-KR" altLang="en-US" sz="1000" kern="0" dirty="0">
              <a:solidFill>
                <a:srgbClr val="FFFFFF">
                  <a:lumMod val="50000"/>
                </a:srgbClr>
              </a:solidFill>
              <a:latin typeface="Arial" panose="020B0604020202020204" pitchFamily="34" charset="0"/>
              <a:ea typeface="휴먼엑스포" pitchFamily="18" charset="-127"/>
              <a:cs typeface="Arial" panose="020B0604020202020204" pitchFamily="34" charset="0"/>
            </a:endParaRPr>
          </a:p>
        </p:txBody>
      </p:sp>
      <p:sp>
        <p:nvSpPr>
          <p:cNvPr id="5" name="슬라이드 번호 개체 틀 5"/>
          <p:cNvSpPr txBox="1">
            <a:spLocks/>
          </p:cNvSpPr>
          <p:nvPr userDrawn="1"/>
        </p:nvSpPr>
        <p:spPr>
          <a:xfrm>
            <a:off x="10063225" y="493713"/>
            <a:ext cx="630176" cy="403225"/>
          </a:xfrm>
          <a:prstGeom prst="rect">
            <a:avLst/>
          </a:prstGeom>
        </p:spPr>
        <p:txBody>
          <a:bodyPr lIns="104306" tIns="52153" rIns="104306" bIns="52153" anchor="ctr"/>
          <a:lstStyle/>
          <a:p>
            <a:pPr defTabSz="1043056" fontAlgn="auto">
              <a:spcBef>
                <a:spcPts val="0"/>
              </a:spcBef>
              <a:spcAft>
                <a:spcPts val="0"/>
              </a:spcAft>
              <a:defRPr/>
            </a:pPr>
            <a:r>
              <a:rPr kumimoji="0" lang="en-US" altLang="ko-KR" sz="1000" kern="0" dirty="0">
                <a:solidFill>
                  <a:srgbClr val="808080"/>
                </a:solidFill>
                <a:latin typeface="Arial" panose="020B0604020202020204" pitchFamily="34" charset="0"/>
                <a:ea typeface="Arial Unicode MS" pitchFamily="50" charset="-127"/>
                <a:cs typeface="Arial" panose="020B0604020202020204" pitchFamily="34" charset="0"/>
              </a:rPr>
              <a:t>● </a:t>
            </a:r>
            <a:fld id="{F58F95F5-2853-49B8-A0DF-F5D643B5F0F1}" type="slidenum">
              <a:rPr kumimoji="0" lang="ko-KR" altLang="en-US" sz="1400">
                <a:solidFill>
                  <a:schemeClr val="tx1">
                    <a:tint val="75000"/>
                  </a:schemeClr>
                </a:solidFill>
                <a:latin typeface="Arial" panose="020B0604020202020204" pitchFamily="34" charset="0"/>
                <a:ea typeface="+mn-ea"/>
                <a:cs typeface="Arial" panose="020B0604020202020204" pitchFamily="34" charset="0"/>
              </a:rPr>
              <a:pPr defTabSz="1043056" fontAlgn="auto">
                <a:spcBef>
                  <a:spcPts val="0"/>
                </a:spcBef>
                <a:spcAft>
                  <a:spcPts val="0"/>
                </a:spcAft>
                <a:defRPr/>
              </a:pPr>
              <a:t>‹#›</a:t>
            </a:fld>
            <a:endParaRPr kumimoji="0" lang="ko-KR" altLang="en-US" sz="1400" dirty="0">
              <a:solidFill>
                <a:schemeClr val="tx1">
                  <a:tint val="75000"/>
                </a:schemeClr>
              </a:solidFill>
              <a:latin typeface="Arial" panose="020B0604020202020204" pitchFamily="34" charset="0"/>
              <a:ea typeface="+mn-ea"/>
              <a:cs typeface="Arial" panose="020B0604020202020204" pitchFamily="34" charset="0"/>
            </a:endParaRPr>
          </a:p>
        </p:txBody>
      </p:sp>
      <p:sp>
        <p:nvSpPr>
          <p:cNvPr id="8" name="내용 개체 틀 2"/>
          <p:cNvSpPr>
            <a:spLocks noGrp="1"/>
          </p:cNvSpPr>
          <p:nvPr>
            <p:ph idx="1"/>
          </p:nvPr>
        </p:nvSpPr>
        <p:spPr>
          <a:xfrm>
            <a:off x="136097" y="1078669"/>
            <a:ext cx="10401762" cy="6277905"/>
          </a:xfrm>
        </p:spPr>
        <p:txBody>
          <a:bodyPr/>
          <a:lstStyle>
            <a:lvl1pPr marL="265113" indent="-265113">
              <a:buClrTx/>
              <a:buFont typeface="Wingdings" pitchFamily="2" charset="2"/>
              <a:buChar char="§"/>
              <a:defRPr sz="1800" b="1" baseline="0">
                <a:latin typeface="Arial" pitchFamily="34" charset="0"/>
                <a:ea typeface="맑은 고딕" pitchFamily="50" charset="-127"/>
                <a:cs typeface="Arial" pitchFamily="34" charset="0"/>
              </a:defRPr>
            </a:lvl1pPr>
            <a:lvl2pPr marL="625475" indent="-266700">
              <a:buFont typeface="Arial" pitchFamily="34" charset="0"/>
              <a:buChar char="•"/>
              <a:defRPr sz="1600" b="0">
                <a:latin typeface="Arial" pitchFamily="34" charset="0"/>
                <a:ea typeface="맑은 고딕" pitchFamily="50" charset="-127"/>
                <a:cs typeface="Arial" pitchFamily="34" charset="0"/>
              </a:defRPr>
            </a:lvl2pPr>
            <a:lvl3pPr marL="984250" indent="-265113">
              <a:buFont typeface="Arial" pitchFamily="34" charset="0"/>
              <a:buChar char="-"/>
              <a:defRPr sz="1400" b="0">
                <a:latin typeface="Arial" pitchFamily="34" charset="0"/>
                <a:ea typeface="맑은 고딕" pitchFamily="50" charset="-127"/>
                <a:cs typeface="Arial" pitchFamily="34" charset="0"/>
              </a:defRPr>
            </a:lvl3pPr>
            <a:lvl4pPr marL="1344613" indent="-266700">
              <a:buFont typeface="+mj-lt"/>
              <a:buAutoNum type="arabicParenR"/>
              <a:defRPr sz="1200" b="0">
                <a:latin typeface="Arial" pitchFamily="34" charset="0"/>
                <a:ea typeface="맑은 고딕" pitchFamily="50" charset="-127"/>
                <a:cs typeface="Arial" pitchFamily="34" charset="0"/>
              </a:defRPr>
            </a:lvl4pPr>
            <a:lvl5pPr marL="1703388" indent="-265113">
              <a:buFont typeface="+mj-lt"/>
              <a:buAutoNum type="alphaLcPeriod"/>
              <a:defRPr sz="1100" b="0">
                <a:latin typeface="Arial" pitchFamily="34" charset="0"/>
                <a:ea typeface="맑은 고딕" pitchFamily="50" charset="-127"/>
                <a:cs typeface="Arial"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내용 개체 틀 2"/>
          <p:cNvSpPr>
            <a:spLocks noGrp="1"/>
          </p:cNvSpPr>
          <p:nvPr>
            <p:ph idx="10"/>
          </p:nvPr>
        </p:nvSpPr>
        <p:spPr>
          <a:xfrm>
            <a:off x="526984" y="421435"/>
            <a:ext cx="9529893" cy="365130"/>
          </a:xfrm>
          <a:ln w="50800">
            <a:noFill/>
            <a:prstDash val="sysDot"/>
          </a:ln>
        </p:spPr>
        <p:txBody>
          <a:bodyPr anchor="ctr"/>
          <a:lstStyle>
            <a:lvl1pPr marL="208250" indent="-208250">
              <a:buClrTx/>
              <a:buFontTx/>
              <a:buNone/>
              <a:defRPr sz="2400" b="1" baseline="0">
                <a:solidFill>
                  <a:srgbClr val="C00000"/>
                </a:solidFill>
                <a:latin typeface="Arial" panose="020B0604020202020204" pitchFamily="34" charset="0"/>
                <a:ea typeface="HY견고딕" pitchFamily="18" charset="-127"/>
                <a:cs typeface="Arial" pitchFamily="34" charset="0"/>
              </a:defRPr>
            </a:lvl1pPr>
            <a:lvl2pPr marL="615693" indent="-208250">
              <a:defRPr sz="1800" b="0">
                <a:latin typeface="맑은 고딕" pitchFamily="50" charset="-127"/>
                <a:ea typeface="맑은 고딕" pitchFamily="50" charset="-127"/>
              </a:defRPr>
            </a:lvl2pPr>
            <a:lvl3pPr marL="1024947" indent="-210060">
              <a:defRPr sz="1600" b="0">
                <a:latin typeface="맑은 고딕" pitchFamily="50" charset="-127"/>
                <a:ea typeface="맑은 고딕" pitchFamily="50" charset="-127"/>
              </a:defRPr>
            </a:lvl3pPr>
            <a:lvl4pPr marL="1432392" indent="-210060">
              <a:buFont typeface="Wingdings" pitchFamily="2" charset="2"/>
              <a:buChar char="Ø"/>
              <a:defRPr sz="1400" b="0">
                <a:latin typeface="맑은 고딕" pitchFamily="50" charset="-127"/>
                <a:ea typeface="맑은 고딕" pitchFamily="50" charset="-127"/>
              </a:defRPr>
            </a:lvl4pPr>
            <a:lvl5pPr marL="1839835" indent="-199195">
              <a:defRPr sz="1400" b="0">
                <a:latin typeface="맑은 고딕" pitchFamily="50" charset="-127"/>
                <a:ea typeface="맑은 고딕" pitchFamily="50" charset="-127"/>
              </a:defRPr>
            </a:lvl5pPr>
          </a:lstStyle>
          <a:p>
            <a:pPr lvl="0"/>
            <a:r>
              <a:rPr lang="ko-KR" altLang="en-US" dirty="0"/>
              <a:t>마스터 텍스트 스타일을 편집합니다</a:t>
            </a:r>
          </a:p>
        </p:txBody>
      </p:sp>
      <p:grpSp>
        <p:nvGrpSpPr>
          <p:cNvPr id="10" name="그룹 9">
            <a:extLst>
              <a:ext uri="{FF2B5EF4-FFF2-40B4-BE49-F238E27FC236}">
                <a16:creationId xmlns:a16="http://schemas.microsoft.com/office/drawing/2014/main" id="{9750BC28-0D7B-4415-88F1-B58E27D6447C}"/>
              </a:ext>
            </a:extLst>
          </p:cNvPr>
          <p:cNvGrpSpPr/>
          <p:nvPr userDrawn="1"/>
        </p:nvGrpSpPr>
        <p:grpSpPr>
          <a:xfrm>
            <a:off x="7902984" y="36215"/>
            <a:ext cx="2379207" cy="418774"/>
            <a:chOff x="131757" y="57524"/>
            <a:chExt cx="2379207" cy="418774"/>
          </a:xfrm>
        </p:grpSpPr>
        <p:pic>
          <p:nvPicPr>
            <p:cNvPr id="11" name="그림 10">
              <a:extLst>
                <a:ext uri="{FF2B5EF4-FFF2-40B4-BE49-F238E27FC236}">
                  <a16:creationId xmlns:a16="http://schemas.microsoft.com/office/drawing/2014/main" id="{B77C7876-0B01-48AB-BF89-89DD03D78A9D}"/>
                </a:ext>
              </a:extLst>
            </p:cNvPr>
            <p:cNvPicPr>
              <a:picLocks noChangeAspect="1"/>
            </p:cNvPicPr>
            <p:nvPr/>
          </p:nvPicPr>
          <p:blipFill>
            <a:blip r:embed="rId2"/>
            <a:stretch>
              <a:fillRect/>
            </a:stretch>
          </p:blipFill>
          <p:spPr>
            <a:xfrm>
              <a:off x="131757" y="57524"/>
              <a:ext cx="418774" cy="418774"/>
            </a:xfrm>
            <a:prstGeom prst="rect">
              <a:avLst/>
            </a:prstGeom>
          </p:spPr>
        </p:pic>
        <p:pic>
          <p:nvPicPr>
            <p:cNvPr id="12" name="그림 11">
              <a:extLst>
                <a:ext uri="{FF2B5EF4-FFF2-40B4-BE49-F238E27FC236}">
                  <a16:creationId xmlns:a16="http://schemas.microsoft.com/office/drawing/2014/main" id="{323599A5-A4BF-45BE-AE74-3FC6D1EF7CB9}"/>
                </a:ext>
              </a:extLst>
            </p:cNvPr>
            <p:cNvPicPr>
              <a:picLocks noChangeAspect="1"/>
            </p:cNvPicPr>
            <p:nvPr/>
          </p:nvPicPr>
          <p:blipFill>
            <a:blip r:embed="rId3"/>
            <a:stretch>
              <a:fillRect/>
            </a:stretch>
          </p:blipFill>
          <p:spPr>
            <a:xfrm>
              <a:off x="596516" y="146177"/>
              <a:ext cx="358669" cy="241468"/>
            </a:xfrm>
            <a:prstGeom prst="rect">
              <a:avLst/>
            </a:prstGeom>
          </p:spPr>
        </p:pic>
        <p:pic>
          <p:nvPicPr>
            <p:cNvPr id="13" name="그림 12">
              <a:extLst>
                <a:ext uri="{FF2B5EF4-FFF2-40B4-BE49-F238E27FC236}">
                  <a16:creationId xmlns:a16="http://schemas.microsoft.com/office/drawing/2014/main" id="{C050777A-9BA0-457C-B73E-49052A5516CF}"/>
                </a:ext>
              </a:extLst>
            </p:cNvPr>
            <p:cNvPicPr>
              <a:picLocks noChangeAspect="1"/>
            </p:cNvPicPr>
            <p:nvPr/>
          </p:nvPicPr>
          <p:blipFill>
            <a:blip r:embed="rId4"/>
            <a:stretch>
              <a:fillRect/>
            </a:stretch>
          </p:blipFill>
          <p:spPr>
            <a:xfrm>
              <a:off x="1028564" y="115047"/>
              <a:ext cx="358669" cy="303728"/>
            </a:xfrm>
            <a:prstGeom prst="rect">
              <a:avLst/>
            </a:prstGeom>
          </p:spPr>
        </p:pic>
        <p:pic>
          <p:nvPicPr>
            <p:cNvPr id="14" name="그림 13">
              <a:extLst>
                <a:ext uri="{FF2B5EF4-FFF2-40B4-BE49-F238E27FC236}">
                  <a16:creationId xmlns:a16="http://schemas.microsoft.com/office/drawing/2014/main" id="{7CEFDEDD-7980-4E84-9DE4-093EC837B458}"/>
                </a:ext>
              </a:extLst>
            </p:cNvPr>
            <p:cNvPicPr>
              <a:picLocks noChangeAspect="1"/>
            </p:cNvPicPr>
            <p:nvPr/>
          </p:nvPicPr>
          <p:blipFill>
            <a:blip r:embed="rId5"/>
            <a:stretch>
              <a:fillRect/>
            </a:stretch>
          </p:blipFill>
          <p:spPr>
            <a:xfrm>
              <a:off x="1424608" y="87376"/>
              <a:ext cx="477661" cy="359069"/>
            </a:xfrm>
            <a:prstGeom prst="rect">
              <a:avLst/>
            </a:prstGeom>
          </p:spPr>
        </p:pic>
        <p:pic>
          <p:nvPicPr>
            <p:cNvPr id="15" name="그림 14">
              <a:extLst>
                <a:ext uri="{FF2B5EF4-FFF2-40B4-BE49-F238E27FC236}">
                  <a16:creationId xmlns:a16="http://schemas.microsoft.com/office/drawing/2014/main" id="{27307A9D-7F17-452B-8380-4EA420FDC90F}"/>
                </a:ext>
              </a:extLst>
            </p:cNvPr>
            <p:cNvPicPr>
              <a:picLocks noChangeAspect="1"/>
            </p:cNvPicPr>
            <p:nvPr/>
          </p:nvPicPr>
          <p:blipFill>
            <a:blip r:embed="rId6"/>
            <a:stretch>
              <a:fillRect/>
            </a:stretch>
          </p:blipFill>
          <p:spPr>
            <a:xfrm>
              <a:off x="1712640" y="85910"/>
              <a:ext cx="798324" cy="362002"/>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제목 슬라이드">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0"/>
            <a:ext cx="10693400" cy="7561263"/>
          </a:xfrm>
          <a:prstGeom prst="rect">
            <a:avLst/>
          </a:prstGeom>
          <a:solidFill>
            <a:srgbClr val="DEDED8"/>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dirty="0">
              <a:solidFill>
                <a:srgbClr val="000000"/>
              </a:solidFill>
              <a:latin typeface="-윤고딕340" pitchFamily="18" charset="-127"/>
              <a:ea typeface="-윤고딕340" pitchFamily="18" charset="-127"/>
            </a:endParaRPr>
          </a:p>
        </p:txBody>
      </p:sp>
      <p:grpSp>
        <p:nvGrpSpPr>
          <p:cNvPr id="5" name="그룹 4">
            <a:extLst>
              <a:ext uri="{FF2B5EF4-FFF2-40B4-BE49-F238E27FC236}">
                <a16:creationId xmlns:a16="http://schemas.microsoft.com/office/drawing/2014/main" id="{49C9FFBE-69F1-4C15-8163-447E4CABE9F5}"/>
              </a:ext>
            </a:extLst>
          </p:cNvPr>
          <p:cNvGrpSpPr/>
          <p:nvPr userDrawn="1"/>
        </p:nvGrpSpPr>
        <p:grpSpPr>
          <a:xfrm>
            <a:off x="2610396" y="5846633"/>
            <a:ext cx="5916406" cy="894735"/>
            <a:chOff x="1952918" y="5649498"/>
            <a:chExt cx="5916406" cy="894735"/>
          </a:xfrm>
        </p:grpSpPr>
        <p:pic>
          <p:nvPicPr>
            <p:cNvPr id="6" name="그림 5">
              <a:extLst>
                <a:ext uri="{FF2B5EF4-FFF2-40B4-BE49-F238E27FC236}">
                  <a16:creationId xmlns:a16="http://schemas.microsoft.com/office/drawing/2014/main" id="{22D7A6BB-1873-4A9A-8013-EE534DB5278D}"/>
                </a:ext>
              </a:extLst>
            </p:cNvPr>
            <p:cNvPicPr>
              <a:picLocks noChangeAspect="1"/>
            </p:cNvPicPr>
            <p:nvPr/>
          </p:nvPicPr>
          <p:blipFill>
            <a:blip r:embed="rId2"/>
            <a:stretch>
              <a:fillRect/>
            </a:stretch>
          </p:blipFill>
          <p:spPr>
            <a:xfrm>
              <a:off x="1952918" y="5649498"/>
              <a:ext cx="894735" cy="894735"/>
            </a:xfrm>
            <a:prstGeom prst="rect">
              <a:avLst/>
            </a:prstGeom>
          </p:spPr>
        </p:pic>
        <p:pic>
          <p:nvPicPr>
            <p:cNvPr id="9" name="그림 8">
              <a:extLst>
                <a:ext uri="{FF2B5EF4-FFF2-40B4-BE49-F238E27FC236}">
                  <a16:creationId xmlns:a16="http://schemas.microsoft.com/office/drawing/2014/main" id="{6A7EF00C-E0F9-4915-9276-56B7A1623F4E}"/>
                </a:ext>
              </a:extLst>
            </p:cNvPr>
            <p:cNvPicPr>
              <a:picLocks noChangeAspect="1"/>
            </p:cNvPicPr>
            <p:nvPr/>
          </p:nvPicPr>
          <p:blipFill>
            <a:blip r:embed="rId3"/>
            <a:stretch>
              <a:fillRect/>
            </a:stretch>
          </p:blipFill>
          <p:spPr>
            <a:xfrm>
              <a:off x="3152800" y="5838910"/>
              <a:ext cx="766317" cy="515911"/>
            </a:xfrm>
            <a:prstGeom prst="rect">
              <a:avLst/>
            </a:prstGeom>
          </p:spPr>
        </p:pic>
        <p:pic>
          <p:nvPicPr>
            <p:cNvPr id="10" name="그림 9">
              <a:extLst>
                <a:ext uri="{FF2B5EF4-FFF2-40B4-BE49-F238E27FC236}">
                  <a16:creationId xmlns:a16="http://schemas.microsoft.com/office/drawing/2014/main" id="{5C6E70EC-C275-4546-9915-0FEE439F496F}"/>
                </a:ext>
              </a:extLst>
            </p:cNvPr>
            <p:cNvPicPr>
              <a:picLocks noChangeAspect="1"/>
            </p:cNvPicPr>
            <p:nvPr/>
          </p:nvPicPr>
          <p:blipFill>
            <a:blip r:embed="rId4"/>
            <a:stretch>
              <a:fillRect/>
            </a:stretch>
          </p:blipFill>
          <p:spPr>
            <a:xfrm>
              <a:off x="4304928" y="5772399"/>
              <a:ext cx="766316" cy="648932"/>
            </a:xfrm>
            <a:prstGeom prst="rect">
              <a:avLst/>
            </a:prstGeom>
          </p:spPr>
        </p:pic>
        <p:pic>
          <p:nvPicPr>
            <p:cNvPr id="11" name="그림 10">
              <a:extLst>
                <a:ext uri="{FF2B5EF4-FFF2-40B4-BE49-F238E27FC236}">
                  <a16:creationId xmlns:a16="http://schemas.microsoft.com/office/drawing/2014/main" id="{6C0CC4C5-961C-4D90-A3E1-273809F14C13}"/>
                </a:ext>
              </a:extLst>
            </p:cNvPr>
            <p:cNvPicPr>
              <a:picLocks noChangeAspect="1"/>
            </p:cNvPicPr>
            <p:nvPr/>
          </p:nvPicPr>
          <p:blipFill>
            <a:blip r:embed="rId5"/>
            <a:stretch>
              <a:fillRect/>
            </a:stretch>
          </p:blipFill>
          <p:spPr>
            <a:xfrm>
              <a:off x="5336607" y="5713279"/>
              <a:ext cx="1020549" cy="767172"/>
            </a:xfrm>
            <a:prstGeom prst="rect">
              <a:avLst/>
            </a:prstGeom>
          </p:spPr>
        </p:pic>
        <p:pic>
          <p:nvPicPr>
            <p:cNvPr id="12" name="그림 11">
              <a:extLst>
                <a:ext uri="{FF2B5EF4-FFF2-40B4-BE49-F238E27FC236}">
                  <a16:creationId xmlns:a16="http://schemas.microsoft.com/office/drawing/2014/main" id="{84CC5CBC-7DE3-41D2-8238-60F17EBC827B}"/>
                </a:ext>
              </a:extLst>
            </p:cNvPr>
            <p:cNvPicPr>
              <a:picLocks noChangeAspect="1"/>
            </p:cNvPicPr>
            <p:nvPr/>
          </p:nvPicPr>
          <p:blipFill>
            <a:blip r:embed="rId6"/>
            <a:stretch>
              <a:fillRect/>
            </a:stretch>
          </p:blipFill>
          <p:spPr>
            <a:xfrm>
              <a:off x="6163660" y="5710146"/>
              <a:ext cx="1705664" cy="773439"/>
            </a:xfrm>
            <a:prstGeom prst="rect">
              <a:avLst/>
            </a:prstGeom>
          </p:spPr>
        </p:pic>
      </p:grpSp>
      <p:sp>
        <p:nvSpPr>
          <p:cNvPr id="13" name="TextBox 12">
            <a:extLst>
              <a:ext uri="{FF2B5EF4-FFF2-40B4-BE49-F238E27FC236}">
                <a16:creationId xmlns:a16="http://schemas.microsoft.com/office/drawing/2014/main" id="{9BC0D34B-B1E6-41DC-98CD-4F40DF536D2E}"/>
              </a:ext>
            </a:extLst>
          </p:cNvPr>
          <p:cNvSpPr txBox="1"/>
          <p:nvPr userDrawn="1"/>
        </p:nvSpPr>
        <p:spPr>
          <a:xfrm>
            <a:off x="1026220" y="1296355"/>
            <a:ext cx="8640960" cy="461665"/>
          </a:xfrm>
          <a:prstGeom prst="rect">
            <a:avLst/>
          </a:prstGeom>
          <a:noFill/>
        </p:spPr>
        <p:txBody>
          <a:bodyPr wrap="square" rtlCol="0">
            <a:spAutoFit/>
          </a:bodyPr>
          <a:lstStyle/>
          <a:p>
            <a:pPr algn="ctr"/>
            <a:r>
              <a:rPr lang="en-US" altLang="ko-KR"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rPr>
              <a:t>Modernization of Uzbekistan Building Code (UBC) System</a:t>
            </a:r>
            <a:endParaRPr lang="ko-KR" altLang="en-US"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endParaRPr>
          </a:p>
        </p:txBody>
      </p:sp>
      <p:sp>
        <p:nvSpPr>
          <p:cNvPr id="16" name="제목 개체 틀 1">
            <a:extLst>
              <a:ext uri="{FF2B5EF4-FFF2-40B4-BE49-F238E27FC236}">
                <a16:creationId xmlns:a16="http://schemas.microsoft.com/office/drawing/2014/main" id="{0A3C19FD-C6AD-4A52-9E44-CF920FDB5351}"/>
              </a:ext>
            </a:extLst>
          </p:cNvPr>
          <p:cNvSpPr>
            <a:spLocks noGrp="1"/>
          </p:cNvSpPr>
          <p:nvPr>
            <p:ph type="title"/>
          </p:nvPr>
        </p:nvSpPr>
        <p:spPr bwMode="auto">
          <a:xfrm>
            <a:off x="1026221" y="1908422"/>
            <a:ext cx="8640960" cy="1569661"/>
          </a:xfrm>
          <a:prstGeom prst="rect">
            <a:avLst/>
          </a:prstGeom>
          <a:noFill/>
          <a:ln w="9525">
            <a:noFill/>
            <a:miter lim="800000"/>
            <a:headEnd/>
            <a:tailEnd/>
          </a:ln>
        </p:spPr>
        <p:txBody>
          <a:bodyPr vert="horz" wrap="square" lIns="104306" tIns="52153" rIns="104306" bIns="52153" numCol="1" anchor="ctr" anchorCtr="0" compatLnSpc="1">
            <a:prstTxWarp prst="textNoShape">
              <a:avLst/>
            </a:prstTxWarp>
          </a:bodyPr>
          <a:lstStyle>
            <a:lvl1pPr>
              <a:defRPr kumimoji="1" lang="ko-KR" altLang="en-US" sz="3200" b="1" kern="1200" dirty="0" smtClean="0">
                <a:solidFill>
                  <a:schemeClr val="tx1">
                    <a:lumMod val="85000"/>
                    <a:lumOff val="15000"/>
                  </a:schemeClr>
                </a:solidFill>
                <a:latin typeface="Arial" panose="020B0604020202020204" pitchFamily="34" charset="0"/>
                <a:ea typeface="KoPubWorld돋움체 Bold" panose="00000800000000000000" pitchFamily="2" charset="-127"/>
                <a:cs typeface="Arial" panose="020B0604020202020204" pitchFamily="34" charset="0"/>
              </a:defRPr>
            </a:lvl1pPr>
          </a:lstStyle>
          <a:p>
            <a:pPr lvl="0"/>
            <a:r>
              <a:rPr lang="ko-KR" altLang="en-US" dirty="0"/>
              <a:t>마스터 제목 스타일 편집</a:t>
            </a:r>
          </a:p>
        </p:txBody>
      </p:sp>
      <p:sp>
        <p:nvSpPr>
          <p:cNvPr id="19" name="내용 개체 틀 2">
            <a:extLst>
              <a:ext uri="{FF2B5EF4-FFF2-40B4-BE49-F238E27FC236}">
                <a16:creationId xmlns:a16="http://schemas.microsoft.com/office/drawing/2014/main" id="{510A6C93-99CD-478F-AAB6-4EBA46D87762}"/>
              </a:ext>
            </a:extLst>
          </p:cNvPr>
          <p:cNvSpPr>
            <a:spLocks noGrp="1"/>
          </p:cNvSpPr>
          <p:nvPr>
            <p:ph idx="11" hasCustomPrompt="1"/>
          </p:nvPr>
        </p:nvSpPr>
        <p:spPr>
          <a:xfrm>
            <a:off x="302656" y="4716735"/>
            <a:ext cx="10079285" cy="461666"/>
          </a:xfrm>
        </p:spPr>
        <p:txBody>
          <a:bodyPr/>
          <a:lstStyle>
            <a:lvl1pPr marL="0" indent="0" algn="ctr">
              <a:buClrTx/>
              <a:buFont typeface="Wingdings" pitchFamily="2" charset="2"/>
              <a:buNone/>
              <a:defRPr kumimoji="1" lang="ko-KR" altLang="en-US" sz="2400" b="1" kern="1200" dirty="0" smtClean="0">
                <a:solidFill>
                  <a:schemeClr val="tx1">
                    <a:lumMod val="65000"/>
                    <a:lumOff val="35000"/>
                  </a:schemeClr>
                </a:solidFill>
                <a:latin typeface="Arial" panose="020B0604020202020204" pitchFamily="34" charset="0"/>
                <a:ea typeface="KoPubWorld돋움체 Medium" panose="00000600000000000000" pitchFamily="2" charset="-127"/>
                <a:cs typeface="Arial" panose="020B0604020202020204" pitchFamily="34" charset="0"/>
              </a:defRPr>
            </a:lvl1pPr>
            <a:lvl2pPr marL="625475" indent="-266700">
              <a:buFont typeface="Arial" pitchFamily="34" charset="0"/>
              <a:buChar char="•"/>
              <a:defRPr sz="1600" b="0">
                <a:latin typeface="Arial" pitchFamily="34" charset="0"/>
                <a:ea typeface="맑은 고딕" pitchFamily="50" charset="-127"/>
                <a:cs typeface="Arial" pitchFamily="34" charset="0"/>
              </a:defRPr>
            </a:lvl2pPr>
            <a:lvl3pPr marL="984250" indent="-265113">
              <a:buFont typeface="Arial" pitchFamily="34" charset="0"/>
              <a:buChar char="-"/>
              <a:defRPr sz="1400" b="0">
                <a:latin typeface="Arial" pitchFamily="34" charset="0"/>
                <a:ea typeface="맑은 고딕" pitchFamily="50" charset="-127"/>
                <a:cs typeface="Arial" pitchFamily="34" charset="0"/>
              </a:defRPr>
            </a:lvl3pPr>
            <a:lvl4pPr marL="1344613" indent="-266700">
              <a:buFont typeface="+mj-lt"/>
              <a:buAutoNum type="arabicParenR"/>
              <a:defRPr sz="1200" b="0">
                <a:latin typeface="Arial" pitchFamily="34" charset="0"/>
                <a:ea typeface="맑은 고딕" pitchFamily="50" charset="-127"/>
                <a:cs typeface="Arial" pitchFamily="34" charset="0"/>
              </a:defRPr>
            </a:lvl4pPr>
            <a:lvl5pPr marL="1703388" indent="-265113">
              <a:buFont typeface="+mj-lt"/>
              <a:buAutoNum type="alphaLcPeriod"/>
              <a:defRPr sz="1100" b="0">
                <a:latin typeface="Arial" pitchFamily="34" charset="0"/>
                <a:ea typeface="맑은 고딕" pitchFamily="50" charset="-127"/>
                <a:cs typeface="Arial" pitchFamily="34" charset="0"/>
              </a:defRPr>
            </a:lvl5pPr>
          </a:lstStyle>
          <a:p>
            <a:pPr lvl="0"/>
            <a:r>
              <a:rPr lang="ko-KR" altLang="en-US" dirty="0"/>
              <a:t>마스터 텍스트 스타일을 편집합니다</a:t>
            </a:r>
          </a:p>
        </p:txBody>
      </p:sp>
      <p:sp>
        <p:nvSpPr>
          <p:cNvPr id="20" name="내용 개체 틀 2">
            <a:extLst>
              <a:ext uri="{FF2B5EF4-FFF2-40B4-BE49-F238E27FC236}">
                <a16:creationId xmlns:a16="http://schemas.microsoft.com/office/drawing/2014/main" id="{4FBD87FE-8BA8-4A95-8F0D-3B2E78C691C8}"/>
              </a:ext>
            </a:extLst>
          </p:cNvPr>
          <p:cNvSpPr>
            <a:spLocks noGrp="1"/>
          </p:cNvSpPr>
          <p:nvPr>
            <p:ph idx="12" hasCustomPrompt="1"/>
          </p:nvPr>
        </p:nvSpPr>
        <p:spPr>
          <a:xfrm>
            <a:off x="302655" y="5220791"/>
            <a:ext cx="10079285" cy="360040"/>
          </a:xfrm>
        </p:spPr>
        <p:txBody>
          <a:bodyPr/>
          <a:lstStyle>
            <a:lvl1pPr marL="0" indent="0" algn="ctr">
              <a:buClrTx/>
              <a:buFont typeface="Wingdings" pitchFamily="2" charset="2"/>
              <a:buNone/>
              <a:defRPr kumimoji="1" lang="ko-KR" altLang="en-US" sz="1800" kern="1200" dirty="0" smtClean="0">
                <a:solidFill>
                  <a:schemeClr val="tx1">
                    <a:lumMod val="65000"/>
                    <a:lumOff val="35000"/>
                  </a:schemeClr>
                </a:solidFill>
                <a:latin typeface="Arial" panose="020B0604020202020204" pitchFamily="34" charset="0"/>
                <a:ea typeface="KoPubWorld돋움체 Light" panose="00000300000000000000" pitchFamily="2" charset="-127"/>
                <a:cs typeface="Arial" panose="020B0604020202020204" pitchFamily="34" charset="0"/>
              </a:defRPr>
            </a:lvl1pPr>
            <a:lvl2pPr marL="625475" indent="-266700">
              <a:buFont typeface="Arial" pitchFamily="34" charset="0"/>
              <a:buChar char="•"/>
              <a:defRPr sz="1600" b="0">
                <a:latin typeface="Arial" pitchFamily="34" charset="0"/>
                <a:ea typeface="맑은 고딕" pitchFamily="50" charset="-127"/>
                <a:cs typeface="Arial" pitchFamily="34" charset="0"/>
              </a:defRPr>
            </a:lvl2pPr>
            <a:lvl3pPr marL="984250" indent="-265113">
              <a:buFont typeface="Arial" pitchFamily="34" charset="0"/>
              <a:buChar char="-"/>
              <a:defRPr sz="1400" b="0">
                <a:latin typeface="Arial" pitchFamily="34" charset="0"/>
                <a:ea typeface="맑은 고딕" pitchFamily="50" charset="-127"/>
                <a:cs typeface="Arial" pitchFamily="34" charset="0"/>
              </a:defRPr>
            </a:lvl3pPr>
            <a:lvl4pPr marL="1344613" indent="-266700">
              <a:buFont typeface="+mj-lt"/>
              <a:buAutoNum type="arabicParenR"/>
              <a:defRPr sz="1200" b="0">
                <a:latin typeface="Arial" pitchFamily="34" charset="0"/>
                <a:ea typeface="맑은 고딕" pitchFamily="50" charset="-127"/>
                <a:cs typeface="Arial" pitchFamily="34" charset="0"/>
              </a:defRPr>
            </a:lvl4pPr>
            <a:lvl5pPr marL="1703388" indent="-265113">
              <a:buFont typeface="+mj-lt"/>
              <a:buAutoNum type="alphaLcPeriod"/>
              <a:defRPr sz="1100" b="0">
                <a:latin typeface="Arial" pitchFamily="34" charset="0"/>
                <a:ea typeface="맑은 고딕" pitchFamily="50" charset="-127"/>
                <a:cs typeface="Arial" pitchFamily="34" charset="0"/>
              </a:defRPr>
            </a:lvl5pPr>
          </a:lstStyle>
          <a:p>
            <a:pPr lvl="0"/>
            <a:r>
              <a:rPr lang="ko-KR" altLang="en-US" dirty="0"/>
              <a:t>마스터 텍스트 스타일을 편집합니다</a:t>
            </a:r>
          </a:p>
        </p:txBody>
      </p:sp>
    </p:spTree>
    <p:extLst>
      <p:ext uri="{BB962C8B-B14F-4D97-AF65-F5344CB8AC3E}">
        <p14:creationId xmlns:p14="http://schemas.microsoft.com/office/powerpoint/2010/main" val="172966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제목 슬라이드">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0"/>
            <a:ext cx="10693400" cy="7561263"/>
          </a:xfrm>
          <a:prstGeom prst="rect">
            <a:avLst/>
          </a:prstGeom>
          <a:solidFill>
            <a:srgbClr val="DEDED8"/>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dirty="0">
              <a:solidFill>
                <a:srgbClr val="000000"/>
              </a:solidFill>
              <a:latin typeface="-윤고딕340" pitchFamily="18" charset="-127"/>
              <a:ea typeface="-윤고딕340" pitchFamily="18" charset="-127"/>
            </a:endParaRPr>
          </a:p>
        </p:txBody>
      </p:sp>
      <p:grpSp>
        <p:nvGrpSpPr>
          <p:cNvPr id="5" name="그룹 4">
            <a:extLst>
              <a:ext uri="{FF2B5EF4-FFF2-40B4-BE49-F238E27FC236}">
                <a16:creationId xmlns:a16="http://schemas.microsoft.com/office/drawing/2014/main" id="{49C9FFBE-69F1-4C15-8163-447E4CABE9F5}"/>
              </a:ext>
            </a:extLst>
          </p:cNvPr>
          <p:cNvGrpSpPr/>
          <p:nvPr userDrawn="1"/>
        </p:nvGrpSpPr>
        <p:grpSpPr>
          <a:xfrm>
            <a:off x="2610396" y="5846633"/>
            <a:ext cx="5916406" cy="894735"/>
            <a:chOff x="1952918" y="5649498"/>
            <a:chExt cx="5916406" cy="894735"/>
          </a:xfrm>
        </p:grpSpPr>
        <p:pic>
          <p:nvPicPr>
            <p:cNvPr id="6" name="그림 5">
              <a:extLst>
                <a:ext uri="{FF2B5EF4-FFF2-40B4-BE49-F238E27FC236}">
                  <a16:creationId xmlns:a16="http://schemas.microsoft.com/office/drawing/2014/main" id="{22D7A6BB-1873-4A9A-8013-EE534DB5278D}"/>
                </a:ext>
              </a:extLst>
            </p:cNvPr>
            <p:cNvPicPr>
              <a:picLocks noChangeAspect="1"/>
            </p:cNvPicPr>
            <p:nvPr/>
          </p:nvPicPr>
          <p:blipFill>
            <a:blip r:embed="rId2"/>
            <a:stretch>
              <a:fillRect/>
            </a:stretch>
          </p:blipFill>
          <p:spPr>
            <a:xfrm>
              <a:off x="1952918" y="5649498"/>
              <a:ext cx="894735" cy="894735"/>
            </a:xfrm>
            <a:prstGeom prst="rect">
              <a:avLst/>
            </a:prstGeom>
          </p:spPr>
        </p:pic>
        <p:pic>
          <p:nvPicPr>
            <p:cNvPr id="9" name="그림 8">
              <a:extLst>
                <a:ext uri="{FF2B5EF4-FFF2-40B4-BE49-F238E27FC236}">
                  <a16:creationId xmlns:a16="http://schemas.microsoft.com/office/drawing/2014/main" id="{6A7EF00C-E0F9-4915-9276-56B7A1623F4E}"/>
                </a:ext>
              </a:extLst>
            </p:cNvPr>
            <p:cNvPicPr>
              <a:picLocks noChangeAspect="1"/>
            </p:cNvPicPr>
            <p:nvPr/>
          </p:nvPicPr>
          <p:blipFill>
            <a:blip r:embed="rId3"/>
            <a:stretch>
              <a:fillRect/>
            </a:stretch>
          </p:blipFill>
          <p:spPr>
            <a:xfrm>
              <a:off x="3152800" y="5838910"/>
              <a:ext cx="766317" cy="515911"/>
            </a:xfrm>
            <a:prstGeom prst="rect">
              <a:avLst/>
            </a:prstGeom>
          </p:spPr>
        </p:pic>
        <p:pic>
          <p:nvPicPr>
            <p:cNvPr id="10" name="그림 9">
              <a:extLst>
                <a:ext uri="{FF2B5EF4-FFF2-40B4-BE49-F238E27FC236}">
                  <a16:creationId xmlns:a16="http://schemas.microsoft.com/office/drawing/2014/main" id="{5C6E70EC-C275-4546-9915-0FEE439F496F}"/>
                </a:ext>
              </a:extLst>
            </p:cNvPr>
            <p:cNvPicPr>
              <a:picLocks noChangeAspect="1"/>
            </p:cNvPicPr>
            <p:nvPr/>
          </p:nvPicPr>
          <p:blipFill>
            <a:blip r:embed="rId4"/>
            <a:stretch>
              <a:fillRect/>
            </a:stretch>
          </p:blipFill>
          <p:spPr>
            <a:xfrm>
              <a:off x="4304928" y="5772399"/>
              <a:ext cx="766316" cy="648932"/>
            </a:xfrm>
            <a:prstGeom prst="rect">
              <a:avLst/>
            </a:prstGeom>
          </p:spPr>
        </p:pic>
        <p:pic>
          <p:nvPicPr>
            <p:cNvPr id="11" name="그림 10">
              <a:extLst>
                <a:ext uri="{FF2B5EF4-FFF2-40B4-BE49-F238E27FC236}">
                  <a16:creationId xmlns:a16="http://schemas.microsoft.com/office/drawing/2014/main" id="{6C0CC4C5-961C-4D90-A3E1-273809F14C13}"/>
                </a:ext>
              </a:extLst>
            </p:cNvPr>
            <p:cNvPicPr>
              <a:picLocks noChangeAspect="1"/>
            </p:cNvPicPr>
            <p:nvPr/>
          </p:nvPicPr>
          <p:blipFill>
            <a:blip r:embed="rId5"/>
            <a:stretch>
              <a:fillRect/>
            </a:stretch>
          </p:blipFill>
          <p:spPr>
            <a:xfrm>
              <a:off x="5336607" y="5713279"/>
              <a:ext cx="1020549" cy="767172"/>
            </a:xfrm>
            <a:prstGeom prst="rect">
              <a:avLst/>
            </a:prstGeom>
          </p:spPr>
        </p:pic>
        <p:pic>
          <p:nvPicPr>
            <p:cNvPr id="12" name="그림 11">
              <a:extLst>
                <a:ext uri="{FF2B5EF4-FFF2-40B4-BE49-F238E27FC236}">
                  <a16:creationId xmlns:a16="http://schemas.microsoft.com/office/drawing/2014/main" id="{84CC5CBC-7DE3-41D2-8238-60F17EBC827B}"/>
                </a:ext>
              </a:extLst>
            </p:cNvPr>
            <p:cNvPicPr>
              <a:picLocks noChangeAspect="1"/>
            </p:cNvPicPr>
            <p:nvPr/>
          </p:nvPicPr>
          <p:blipFill>
            <a:blip r:embed="rId6"/>
            <a:stretch>
              <a:fillRect/>
            </a:stretch>
          </p:blipFill>
          <p:spPr>
            <a:xfrm>
              <a:off x="6163660" y="5710146"/>
              <a:ext cx="1705664" cy="773439"/>
            </a:xfrm>
            <a:prstGeom prst="rect">
              <a:avLst/>
            </a:prstGeom>
          </p:spPr>
        </p:pic>
      </p:grpSp>
      <p:sp>
        <p:nvSpPr>
          <p:cNvPr id="13" name="TextBox 12">
            <a:extLst>
              <a:ext uri="{FF2B5EF4-FFF2-40B4-BE49-F238E27FC236}">
                <a16:creationId xmlns:a16="http://schemas.microsoft.com/office/drawing/2014/main" id="{9BC0D34B-B1E6-41DC-98CD-4F40DF536D2E}"/>
              </a:ext>
            </a:extLst>
          </p:cNvPr>
          <p:cNvSpPr txBox="1"/>
          <p:nvPr userDrawn="1"/>
        </p:nvSpPr>
        <p:spPr>
          <a:xfrm>
            <a:off x="1026220" y="1296355"/>
            <a:ext cx="8640960" cy="461665"/>
          </a:xfrm>
          <a:prstGeom prst="rect">
            <a:avLst/>
          </a:prstGeom>
          <a:noFill/>
        </p:spPr>
        <p:txBody>
          <a:bodyPr wrap="square" rtlCol="0">
            <a:spAutoFit/>
          </a:bodyPr>
          <a:lstStyle/>
          <a:p>
            <a:pPr algn="ctr"/>
            <a:r>
              <a:rPr lang="en-US" altLang="ko-KR"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rPr>
              <a:t>Modernization of Uzbekistan Building Code (UBC) System</a:t>
            </a:r>
            <a:endParaRPr lang="ko-KR" altLang="en-US"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endParaRPr>
          </a:p>
        </p:txBody>
      </p:sp>
      <p:sp>
        <p:nvSpPr>
          <p:cNvPr id="3" name="TextBox 2">
            <a:extLst>
              <a:ext uri="{FF2B5EF4-FFF2-40B4-BE49-F238E27FC236}">
                <a16:creationId xmlns:a16="http://schemas.microsoft.com/office/drawing/2014/main" id="{47EAB9C4-A266-43FB-AACD-DA4BC2D0C967}"/>
              </a:ext>
            </a:extLst>
          </p:cNvPr>
          <p:cNvSpPr txBox="1"/>
          <p:nvPr userDrawn="1"/>
        </p:nvSpPr>
        <p:spPr>
          <a:xfrm>
            <a:off x="1026220" y="2772519"/>
            <a:ext cx="8640960" cy="1015663"/>
          </a:xfrm>
          <a:prstGeom prst="rect">
            <a:avLst/>
          </a:prstGeom>
          <a:noFill/>
        </p:spPr>
        <p:txBody>
          <a:bodyPr wrap="square" rtlCol="0">
            <a:spAutoFit/>
          </a:bodyPr>
          <a:lstStyle/>
          <a:p>
            <a:pPr algn="ctr"/>
            <a:r>
              <a:rPr kumimoji="1" lang="en-US" altLang="ko-KR" sz="6000" b="1" kern="1200" dirty="0">
                <a:solidFill>
                  <a:schemeClr val="tx1">
                    <a:lumMod val="85000"/>
                    <a:lumOff val="15000"/>
                  </a:schemeClr>
                </a:solidFill>
                <a:latin typeface="Arial" panose="020B0604020202020204" pitchFamily="34" charset="0"/>
                <a:ea typeface="KoPubWorld돋움체 Bold" panose="00000800000000000000" pitchFamily="2" charset="-127"/>
                <a:cs typeface="Arial" panose="020B0604020202020204" pitchFamily="34" charset="0"/>
              </a:rPr>
              <a:t>Thank you</a:t>
            </a:r>
            <a:endParaRPr kumimoji="1" lang="ko-KR" altLang="en-US" sz="6000" b="1" kern="1200" dirty="0">
              <a:solidFill>
                <a:schemeClr val="tx1">
                  <a:lumMod val="85000"/>
                  <a:lumOff val="15000"/>
                </a:schemeClr>
              </a:solidFill>
              <a:latin typeface="Arial" panose="020B0604020202020204" pitchFamily="34" charset="0"/>
              <a:ea typeface="KoPubWorld돋움체 Bold" panose="00000800000000000000" pitchFamily="2" charset="-127"/>
              <a:cs typeface="Arial" panose="020B0604020202020204" pitchFamily="34" charset="0"/>
            </a:endParaRPr>
          </a:p>
        </p:txBody>
      </p:sp>
    </p:spTree>
    <p:extLst>
      <p:ext uri="{BB962C8B-B14F-4D97-AF65-F5344CB8AC3E}">
        <p14:creationId xmlns:p14="http://schemas.microsoft.com/office/powerpoint/2010/main" val="33344372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534988" y="303213"/>
            <a:ext cx="9623425" cy="1260475"/>
          </a:xfrm>
          <a:prstGeom prst="rect">
            <a:avLst/>
          </a:prstGeom>
          <a:noFill/>
          <a:ln w="9525">
            <a:noFill/>
            <a:miter lim="800000"/>
            <a:headEnd/>
            <a:tailEnd/>
          </a:ln>
        </p:spPr>
        <p:txBody>
          <a:bodyPr vert="horz" wrap="square" lIns="104306" tIns="52153" rIns="104306" bIns="52153" numCol="1" anchor="ctr" anchorCtr="0" compatLnSpc="1">
            <a:prstTxWarp prst="textNoShape">
              <a:avLst/>
            </a:prstTxWarp>
          </a:bodyPr>
          <a:lstStyle/>
          <a:p>
            <a:pPr lvl="0"/>
            <a:r>
              <a:rPr lang="ko-KR" altLang="en-US"/>
              <a:t>마스터 제목 스타일 편집</a:t>
            </a:r>
          </a:p>
        </p:txBody>
      </p:sp>
      <p:sp>
        <p:nvSpPr>
          <p:cNvPr id="1027" name="텍스트 개체 틀 2"/>
          <p:cNvSpPr>
            <a:spLocks noGrp="1"/>
          </p:cNvSpPr>
          <p:nvPr>
            <p:ph type="body" idx="1"/>
          </p:nvPr>
        </p:nvSpPr>
        <p:spPr bwMode="auto">
          <a:xfrm>
            <a:off x="534988" y="1763713"/>
            <a:ext cx="9623425" cy="4991100"/>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534988" y="7008813"/>
            <a:ext cx="2495550" cy="401637"/>
          </a:xfrm>
          <a:prstGeom prst="rect">
            <a:avLst/>
          </a:prstGeom>
        </p:spPr>
        <p:txBody>
          <a:bodyPr vert="horz" lIns="104306" tIns="52153" rIns="104306" bIns="52153" rtlCol="0" anchor="ctr"/>
          <a:lstStyle>
            <a:lvl1pPr algn="l" defTabSz="1043056" fontAlgn="auto">
              <a:spcBef>
                <a:spcPts val="0"/>
              </a:spcBef>
              <a:spcAft>
                <a:spcPts val="0"/>
              </a:spcAft>
              <a:defRPr kumimoji="0" sz="1400">
                <a:solidFill>
                  <a:schemeClr val="tx1">
                    <a:tint val="75000"/>
                  </a:schemeClr>
                </a:solidFill>
                <a:latin typeface="+mn-lt"/>
                <a:ea typeface="+mn-ea"/>
              </a:defRPr>
            </a:lvl1pPr>
          </a:lstStyle>
          <a:p>
            <a:pPr>
              <a:defRPr/>
            </a:pPr>
            <a:fld id="{7872B9CA-AB7C-47D1-8D03-AAD05741BA44}" type="datetimeFigureOut">
              <a:rPr lang="ko-KR" altLang="en-US"/>
              <a:pPr>
                <a:defRPr/>
              </a:pPr>
              <a:t>2022-02-24</a:t>
            </a:fld>
            <a:endParaRPr lang="ko-KR" altLang="en-US"/>
          </a:p>
        </p:txBody>
      </p:sp>
      <p:sp>
        <p:nvSpPr>
          <p:cNvPr id="5" name="바닥글 개체 틀 4"/>
          <p:cNvSpPr>
            <a:spLocks noGrp="1"/>
          </p:cNvSpPr>
          <p:nvPr>
            <p:ph type="ftr" sz="quarter" idx="3"/>
          </p:nvPr>
        </p:nvSpPr>
        <p:spPr>
          <a:xfrm>
            <a:off x="3652838" y="7008813"/>
            <a:ext cx="3387725" cy="401637"/>
          </a:xfrm>
          <a:prstGeom prst="rect">
            <a:avLst/>
          </a:prstGeom>
        </p:spPr>
        <p:txBody>
          <a:bodyPr vert="horz" lIns="104306" tIns="52153" rIns="104306" bIns="52153" rtlCol="0" anchor="ctr"/>
          <a:lstStyle>
            <a:lvl1pPr algn="ctr" defTabSz="1043056" fontAlgn="auto">
              <a:spcBef>
                <a:spcPts val="0"/>
              </a:spcBef>
              <a:spcAft>
                <a:spcPts val="0"/>
              </a:spcAft>
              <a:defRPr kumimoji="0" sz="1400">
                <a:solidFill>
                  <a:schemeClr val="tx1">
                    <a:tint val="75000"/>
                  </a:schemeClr>
                </a:solidFill>
                <a:latin typeface="+mn-lt"/>
                <a:ea typeface="+mn-ea"/>
              </a:defRPr>
            </a:lvl1pPr>
          </a:lstStyle>
          <a:p>
            <a:pPr>
              <a:defRPr/>
            </a:pPr>
            <a:endParaRPr lang="ko-KR" altLang="en-US"/>
          </a:p>
        </p:txBody>
      </p:sp>
      <p:sp>
        <p:nvSpPr>
          <p:cNvPr id="6" name="슬라이드 번호 개체 틀 5"/>
          <p:cNvSpPr>
            <a:spLocks noGrp="1"/>
          </p:cNvSpPr>
          <p:nvPr>
            <p:ph type="sldNum" sz="quarter" idx="4"/>
          </p:nvPr>
        </p:nvSpPr>
        <p:spPr>
          <a:xfrm>
            <a:off x="7662863" y="7008813"/>
            <a:ext cx="2495550" cy="401637"/>
          </a:xfrm>
          <a:prstGeom prst="rect">
            <a:avLst/>
          </a:prstGeom>
        </p:spPr>
        <p:txBody>
          <a:bodyPr vert="horz" lIns="104306" tIns="52153" rIns="104306" bIns="52153" rtlCol="0" anchor="ctr"/>
          <a:lstStyle>
            <a:lvl1pPr algn="r" defTabSz="1043056" fontAlgn="auto">
              <a:spcBef>
                <a:spcPts val="0"/>
              </a:spcBef>
              <a:spcAft>
                <a:spcPts val="0"/>
              </a:spcAft>
              <a:defRPr kumimoji="0" sz="1400">
                <a:solidFill>
                  <a:schemeClr val="tx1">
                    <a:tint val="75000"/>
                  </a:schemeClr>
                </a:solidFill>
                <a:latin typeface="+mn-lt"/>
                <a:ea typeface="+mn-ea"/>
              </a:defRPr>
            </a:lvl1pPr>
          </a:lstStyle>
          <a:p>
            <a:pPr>
              <a:defRPr/>
            </a:pPr>
            <a:fld id="{6F6B85A7-04CA-4851-A782-98DA6DDA6A7C}" type="slidenum">
              <a:rPr lang="ko-KR" altLang="en-US"/>
              <a:pPr>
                <a:defRPr/>
              </a:pPr>
              <a:t>‹#›</a:t>
            </a:fld>
            <a:endParaRPr lang="ko-KR" altLang="en-US"/>
          </a:p>
        </p:txBody>
      </p:sp>
    </p:spTree>
  </p:cSld>
  <p:clrMap bg1="lt1" tx1="dk1" bg2="lt2" tx2="dk2" accent1="accent1" accent2="accent2" accent3="accent3" accent4="accent4" accent5="accent5" accent6="accent6" hlink="hlink" folHlink="folHlink"/>
  <p:sldLayoutIdLst>
    <p:sldLayoutId id="2147484119" r:id="rId1"/>
    <p:sldLayoutId id="2147484122" r:id="rId2"/>
    <p:sldLayoutId id="2147484123" r:id="rId3"/>
  </p:sldLayoutIdLst>
  <p:txStyles>
    <p:titleStyle>
      <a:lvl1pPr algn="ctr" defTabSz="1042988" rtl="0" eaLnBrk="0" fontAlgn="base" latinLnBrk="1" hangingPunct="0">
        <a:spcBef>
          <a:spcPct val="0"/>
        </a:spcBef>
        <a:spcAft>
          <a:spcPct val="0"/>
        </a:spcAft>
        <a:defRPr sz="5000" kern="1200">
          <a:solidFill>
            <a:schemeClr val="tx1"/>
          </a:solidFill>
          <a:latin typeface="+mj-lt"/>
          <a:ea typeface="+mj-ea"/>
          <a:cs typeface="+mj-cs"/>
        </a:defRPr>
      </a:lvl1pPr>
      <a:lvl2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2pPr>
      <a:lvl3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3pPr>
      <a:lvl4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4pPr>
      <a:lvl5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5pPr>
      <a:lvl6pPr marL="4572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6pPr>
      <a:lvl7pPr marL="9144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7pPr>
      <a:lvl8pPr marL="13716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8pPr>
      <a:lvl9pPr marL="18288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9pPr>
    </p:titleStyle>
    <p:bodyStyle>
      <a:lvl1pPr marL="390525" indent="-390525" algn="l" defTabSz="1042988" rtl="0" eaLnBrk="0" fontAlgn="base" latinLnBrk="1" hangingPunct="0">
        <a:spcBef>
          <a:spcPct val="20000"/>
        </a:spcBef>
        <a:spcAft>
          <a:spcPct val="0"/>
        </a:spcAft>
        <a:buFont typeface="Arial" charset="0"/>
        <a:buChar char="•"/>
        <a:defRPr sz="3700" kern="1200">
          <a:solidFill>
            <a:schemeClr val="tx1"/>
          </a:solidFill>
          <a:latin typeface="+mn-lt"/>
          <a:ea typeface="+mn-ea"/>
          <a:cs typeface="+mn-cs"/>
        </a:defRPr>
      </a:lvl1pPr>
      <a:lvl2pPr marL="846138" indent="-325438" algn="l" defTabSz="1042988"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2pPr>
      <a:lvl3pPr marL="1303338" indent="-260350" algn="l" defTabSz="1042988" rtl="0" eaLnBrk="0" fontAlgn="base" latinLnBrk="1" hangingPunct="0">
        <a:spcBef>
          <a:spcPct val="20000"/>
        </a:spcBef>
        <a:spcAft>
          <a:spcPct val="0"/>
        </a:spcAft>
        <a:buFont typeface="Arial" charset="0"/>
        <a:buChar char="•"/>
        <a:defRPr sz="2700" kern="1200">
          <a:solidFill>
            <a:schemeClr val="tx1"/>
          </a:solidFill>
          <a:latin typeface="+mn-lt"/>
          <a:ea typeface="+mn-ea"/>
          <a:cs typeface="+mn-cs"/>
        </a:defRPr>
      </a:lvl3pPr>
      <a:lvl4pPr marL="1824038" indent="-260350" algn="l" defTabSz="1042988" rtl="0" eaLnBrk="0" fontAlgn="base" latinLnBrk="1" hangingPunct="0">
        <a:spcBef>
          <a:spcPct val="20000"/>
        </a:spcBef>
        <a:spcAft>
          <a:spcPct val="0"/>
        </a:spcAft>
        <a:buFont typeface="Arial" charset="0"/>
        <a:buChar char="–"/>
        <a:defRPr sz="2300" kern="1200">
          <a:solidFill>
            <a:schemeClr val="tx1"/>
          </a:solidFill>
          <a:latin typeface="+mn-lt"/>
          <a:ea typeface="+mn-ea"/>
          <a:cs typeface="+mn-cs"/>
        </a:defRPr>
      </a:lvl4pPr>
      <a:lvl5pPr marL="2346325" indent="-260350" algn="l" defTabSz="1042988" rtl="0" eaLnBrk="0" fontAlgn="base" latinLnBrk="1" hangingPunct="0">
        <a:spcBef>
          <a:spcPct val="20000"/>
        </a:spcBef>
        <a:spcAft>
          <a:spcPct val="0"/>
        </a:spcAft>
        <a:buFont typeface="Arial" charset="0"/>
        <a:buChar char="»"/>
        <a:defRPr sz="2300" kern="1200">
          <a:solidFill>
            <a:schemeClr val="tx1"/>
          </a:solidFill>
          <a:latin typeface="+mn-lt"/>
          <a:ea typeface="+mn-ea"/>
          <a:cs typeface="+mn-cs"/>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ko-KR"/>
      </a:defPPr>
      <a:lvl1pPr marL="0" algn="l" defTabSz="1043056" rtl="0" eaLnBrk="1" latinLnBrk="1" hangingPunct="1">
        <a:defRPr sz="2100" kern="1200">
          <a:solidFill>
            <a:schemeClr val="tx1"/>
          </a:solidFill>
          <a:latin typeface="+mn-lt"/>
          <a:ea typeface="+mn-ea"/>
          <a:cs typeface="+mn-cs"/>
        </a:defRPr>
      </a:lvl1pPr>
      <a:lvl2pPr marL="521528" algn="l" defTabSz="1043056" rtl="0" eaLnBrk="1" latinLnBrk="1" hangingPunct="1">
        <a:defRPr sz="2100" kern="1200">
          <a:solidFill>
            <a:schemeClr val="tx1"/>
          </a:solidFill>
          <a:latin typeface="+mn-lt"/>
          <a:ea typeface="+mn-ea"/>
          <a:cs typeface="+mn-cs"/>
        </a:defRPr>
      </a:lvl2pPr>
      <a:lvl3pPr marL="1043056" algn="l" defTabSz="1043056" rtl="0" eaLnBrk="1" latinLnBrk="1" hangingPunct="1">
        <a:defRPr sz="2100" kern="1200">
          <a:solidFill>
            <a:schemeClr val="tx1"/>
          </a:solidFill>
          <a:latin typeface="+mn-lt"/>
          <a:ea typeface="+mn-ea"/>
          <a:cs typeface="+mn-cs"/>
        </a:defRPr>
      </a:lvl3pPr>
      <a:lvl4pPr marL="1564584" algn="l" defTabSz="1043056" rtl="0" eaLnBrk="1" latinLnBrk="1" hangingPunct="1">
        <a:defRPr sz="2100" kern="1200">
          <a:solidFill>
            <a:schemeClr val="tx1"/>
          </a:solidFill>
          <a:latin typeface="+mn-lt"/>
          <a:ea typeface="+mn-ea"/>
          <a:cs typeface="+mn-cs"/>
        </a:defRPr>
      </a:lvl4pPr>
      <a:lvl5pPr marL="2086112" algn="l" defTabSz="1043056" rtl="0" eaLnBrk="1" latinLnBrk="1" hangingPunct="1">
        <a:defRPr sz="2100" kern="1200">
          <a:solidFill>
            <a:schemeClr val="tx1"/>
          </a:solidFill>
          <a:latin typeface="+mn-lt"/>
          <a:ea typeface="+mn-ea"/>
          <a:cs typeface="+mn-cs"/>
        </a:defRPr>
      </a:lvl5pPr>
      <a:lvl6pPr marL="2607640" algn="l" defTabSz="1043056" rtl="0" eaLnBrk="1" latinLnBrk="1" hangingPunct="1">
        <a:defRPr sz="2100" kern="1200">
          <a:solidFill>
            <a:schemeClr val="tx1"/>
          </a:solidFill>
          <a:latin typeface="+mn-lt"/>
          <a:ea typeface="+mn-ea"/>
          <a:cs typeface="+mn-cs"/>
        </a:defRPr>
      </a:lvl6pPr>
      <a:lvl7pPr marL="3129168" algn="l" defTabSz="1043056" rtl="0" eaLnBrk="1" latinLnBrk="1" hangingPunct="1">
        <a:defRPr sz="2100" kern="1200">
          <a:solidFill>
            <a:schemeClr val="tx1"/>
          </a:solidFill>
          <a:latin typeface="+mn-lt"/>
          <a:ea typeface="+mn-ea"/>
          <a:cs typeface="+mn-cs"/>
        </a:defRPr>
      </a:lvl7pPr>
      <a:lvl8pPr marL="3650696" algn="l" defTabSz="1043056" rtl="0" eaLnBrk="1" latinLnBrk="1" hangingPunct="1">
        <a:defRPr sz="2100" kern="1200">
          <a:solidFill>
            <a:schemeClr val="tx1"/>
          </a:solidFill>
          <a:latin typeface="+mn-lt"/>
          <a:ea typeface="+mn-ea"/>
          <a:cs typeface="+mn-cs"/>
        </a:defRPr>
      </a:lvl8pPr>
      <a:lvl9pPr marL="4172224" algn="l" defTabSz="1043056" rtl="0" eaLnBrk="1" latinLnBrk="1"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1.xml"/><Relationship Id="rId5" Type="http://schemas.openxmlformats.org/officeDocument/2006/relationships/image" Target="../media/image30.emf"/><Relationship Id="rId4" Type="http://schemas.openxmlformats.org/officeDocument/2006/relationships/image" Target="../media/image2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png"/><Relationship Id="rId7" Type="http://schemas.openxmlformats.org/officeDocument/2006/relationships/image" Target="../media/image36.emf"/><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emf"/><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41.png"/><Relationship Id="rId7" Type="http://schemas.openxmlformats.org/officeDocument/2006/relationships/image" Target="../media/image43.wmf"/><Relationship Id="rId2" Type="http://schemas.openxmlformats.org/officeDocument/2006/relationships/image" Target="../media/image40.emf"/><Relationship Id="rId1" Type="http://schemas.openxmlformats.org/officeDocument/2006/relationships/slideLayout" Target="../slideLayouts/slideLayout1.xml"/><Relationship Id="rId6" Type="http://schemas.openxmlformats.org/officeDocument/2006/relationships/oleObject" Target="../embeddings/oleObject2.bin"/><Relationship Id="rId5" Type="http://schemas.openxmlformats.org/officeDocument/2006/relationships/image" Target="../media/image42.wmf"/><Relationship Id="rId10" Type="http://schemas.openxmlformats.org/officeDocument/2006/relationships/image" Target="../media/image45.png"/><Relationship Id="rId4" Type="http://schemas.openxmlformats.org/officeDocument/2006/relationships/oleObject" Target="../embeddings/oleObject1.bin"/><Relationship Id="rId9" Type="http://schemas.openxmlformats.org/officeDocument/2006/relationships/image" Target="../media/image44.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emf"/><Relationship Id="rId7" Type="http://schemas.openxmlformats.org/officeDocument/2006/relationships/image" Target="../media/image59.emf"/><Relationship Id="rId2" Type="http://schemas.openxmlformats.org/officeDocument/2006/relationships/image" Target="../media/image54.emf"/><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635479-C163-468C-9B0E-7FABBC01740B}"/>
              </a:ext>
            </a:extLst>
          </p:cNvPr>
          <p:cNvSpPr>
            <a:spLocks noGrp="1"/>
          </p:cNvSpPr>
          <p:nvPr>
            <p:ph type="title"/>
          </p:nvPr>
        </p:nvSpPr>
        <p:spPr/>
        <p:txBody>
          <a:bodyPr/>
          <a:lstStyle/>
          <a:p>
            <a:r>
              <a:rPr lang="en-US" altLang="ko-KR" dirty="0"/>
              <a:t>Structural Fire Design for Buildings</a:t>
            </a:r>
            <a:endParaRPr lang="ko-KR" altLang="en-US" dirty="0"/>
          </a:p>
        </p:txBody>
      </p:sp>
      <p:sp>
        <p:nvSpPr>
          <p:cNvPr id="3" name="내용 개체 틀 2">
            <a:extLst>
              <a:ext uri="{FF2B5EF4-FFF2-40B4-BE49-F238E27FC236}">
                <a16:creationId xmlns:a16="http://schemas.microsoft.com/office/drawing/2014/main" id="{DDC2D895-F6B7-4A37-931A-9B945E924358}"/>
              </a:ext>
            </a:extLst>
          </p:cNvPr>
          <p:cNvSpPr>
            <a:spLocks noGrp="1"/>
          </p:cNvSpPr>
          <p:nvPr>
            <p:ph idx="11"/>
          </p:nvPr>
        </p:nvSpPr>
        <p:spPr/>
        <p:txBody>
          <a:bodyPr/>
          <a:lstStyle/>
          <a:p>
            <a:r>
              <a:rPr lang="en-US" altLang="ko-KR" dirty="0" err="1"/>
              <a:t>Ahn</a:t>
            </a:r>
            <a:r>
              <a:rPr lang="en-US" altLang="ko-KR" dirty="0"/>
              <a:t>, Jae-kwon</a:t>
            </a:r>
            <a:endParaRPr lang="ko-KR" altLang="en-US" dirty="0"/>
          </a:p>
        </p:txBody>
      </p:sp>
      <p:sp>
        <p:nvSpPr>
          <p:cNvPr id="4" name="내용 개체 틀 3">
            <a:extLst>
              <a:ext uri="{FF2B5EF4-FFF2-40B4-BE49-F238E27FC236}">
                <a16:creationId xmlns:a16="http://schemas.microsoft.com/office/drawing/2014/main" id="{A1C8EE53-ECFB-4FF6-AC63-0AAE914BADFC}"/>
              </a:ext>
            </a:extLst>
          </p:cNvPr>
          <p:cNvSpPr>
            <a:spLocks noGrp="1"/>
          </p:cNvSpPr>
          <p:nvPr>
            <p:ph idx="12"/>
          </p:nvPr>
        </p:nvSpPr>
        <p:spPr/>
        <p:txBody>
          <a:bodyPr/>
          <a:lstStyle/>
          <a:p>
            <a:r>
              <a:rPr lang="en-US" altLang="ko-KR" dirty="0"/>
              <a:t>Korea Institute of Civil Engineering and Building Technology</a:t>
            </a:r>
            <a:endParaRPr lang="ko-KR" altLang="en-US" dirty="0"/>
          </a:p>
        </p:txBody>
      </p:sp>
    </p:spTree>
    <p:extLst>
      <p:ext uri="{BB962C8B-B14F-4D97-AF65-F5344CB8AC3E}">
        <p14:creationId xmlns:p14="http://schemas.microsoft.com/office/powerpoint/2010/main" val="2120833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7" y="1078670"/>
            <a:ext cx="10401762" cy="685737"/>
          </a:xfrm>
        </p:spPr>
        <p:txBody>
          <a:bodyPr/>
          <a:lstStyle/>
          <a:p>
            <a:r>
              <a:rPr lang="en-US" altLang="ko-KR" dirty="0">
                <a:ea typeface="굴림" panose="020B0600000101010101" pitchFamily="50" charset="-127"/>
              </a:rPr>
              <a:t>Heat Release Rate &amp; t-squared Fires</a:t>
            </a:r>
          </a:p>
          <a:p>
            <a:pPr lvl="1"/>
            <a:r>
              <a:rPr lang="en-US" altLang="ko-KR" dirty="0">
                <a:ea typeface="굴림" panose="020B0600000101010101" pitchFamily="50" charset="-127"/>
              </a:rPr>
              <a:t>Variation of HRR (same fire load): </a:t>
            </a:r>
            <a:r>
              <a:rPr lang="en-US" altLang="ko-KR" b="1" dirty="0">
                <a:solidFill>
                  <a:srgbClr val="CC3300"/>
                </a:solidFill>
                <a:ea typeface="굴림" panose="020B0600000101010101" pitchFamily="50" charset="-127"/>
              </a:rPr>
              <a:t>slow, medium and fast fire growth rates</a:t>
            </a: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r>
              <a:rPr lang="en-US" altLang="ko-KR" dirty="0">
                <a:ea typeface="굴림" panose="020B0600000101010101" pitchFamily="50" charset="-127"/>
              </a:rPr>
              <a:t>Combination of t-squared HRRs for separately &amp; combined for two objects</a:t>
            </a:r>
          </a:p>
          <a:p>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Fire and Heat</a:t>
            </a:r>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5791" y="1820416"/>
            <a:ext cx="4361187" cy="2284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724" y="1818168"/>
            <a:ext cx="3636404" cy="2285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8854" y="4720201"/>
            <a:ext cx="7116198" cy="2408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0231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ea typeface="굴림" panose="020B0600000101010101" pitchFamily="50" charset="-127"/>
              </a:rPr>
              <a:t>Fire Behavior in Building Compartment</a:t>
            </a:r>
            <a:endParaRPr lang="en-US" altLang="ko-KR" dirty="0"/>
          </a:p>
          <a:p>
            <a:pPr lvl="1"/>
            <a:endParaRPr lang="en-US" altLang="ko-KR" dirty="0">
              <a:ea typeface="굴림" panose="020B0600000101010101" pitchFamily="50" charset="-127"/>
            </a:endParaRPr>
          </a:p>
          <a:p>
            <a:pPr lvl="1"/>
            <a:r>
              <a:rPr lang="en-US" altLang="ko-KR" b="1" dirty="0">
                <a:solidFill>
                  <a:srgbClr val="CC3300"/>
                </a:solidFill>
                <a:ea typeface="굴림" panose="020B0600000101010101" pitchFamily="50" charset="-127"/>
              </a:rPr>
              <a:t>The factors influencing the severity of a fire</a:t>
            </a:r>
            <a:r>
              <a:rPr lang="en-US" altLang="ko-KR" dirty="0">
                <a:ea typeface="굴림" panose="020B0600000101010101" pitchFamily="50" charset="-127"/>
              </a:rPr>
              <a:t> in a compartment are:</a:t>
            </a:r>
          </a:p>
          <a:p>
            <a:pPr lvl="2"/>
            <a:r>
              <a:rPr lang="en-US" altLang="ko-KR" b="0" dirty="0"/>
              <a:t>fire load type, density and distribution</a:t>
            </a:r>
          </a:p>
          <a:p>
            <a:pPr lvl="2"/>
            <a:r>
              <a:rPr lang="en-US" altLang="ko-KR" b="0" dirty="0"/>
              <a:t>combustion behavior of the fire load</a:t>
            </a:r>
          </a:p>
          <a:p>
            <a:pPr lvl="2"/>
            <a:r>
              <a:rPr lang="en-US" altLang="ko-KR" b="0" dirty="0"/>
              <a:t>compartment size and geometry</a:t>
            </a:r>
          </a:p>
          <a:p>
            <a:pPr lvl="2"/>
            <a:r>
              <a:rPr lang="en-US" altLang="ko-KR" b="0" dirty="0"/>
              <a:t>ventilation conditions of the compartment</a:t>
            </a:r>
          </a:p>
          <a:p>
            <a:pPr lvl="2"/>
            <a:r>
              <a:rPr lang="en-US" altLang="ko-KR" b="0" dirty="0"/>
              <a:t>thermal properties of the compartment boundary</a:t>
            </a:r>
          </a:p>
          <a:p>
            <a:pPr lvl="2"/>
            <a:endParaRPr lang="en-US" altLang="ko-KR" dirty="0">
              <a:ea typeface="굴림" panose="020B0600000101010101" pitchFamily="50" charset="-127"/>
            </a:endParaRPr>
          </a:p>
          <a:p>
            <a:pPr lvl="1"/>
            <a:r>
              <a:rPr lang="en-US" altLang="ko-KR" b="1" dirty="0">
                <a:solidFill>
                  <a:srgbClr val="CC3300"/>
                </a:solidFill>
              </a:rPr>
              <a:t>Stages of an enclosed compartment fire</a:t>
            </a:r>
          </a:p>
          <a:p>
            <a:pPr lvl="2"/>
            <a:r>
              <a:rPr lang="en-US" altLang="ko-KR" b="0" dirty="0"/>
              <a:t>Growth phase(pre-flashover)</a:t>
            </a:r>
          </a:p>
          <a:p>
            <a:pPr lvl="2"/>
            <a:r>
              <a:rPr lang="en-US" altLang="ko-KR" dirty="0"/>
              <a:t>Flashover</a:t>
            </a:r>
          </a:p>
          <a:p>
            <a:pPr lvl="2"/>
            <a:r>
              <a:rPr lang="en-US" altLang="ko-KR" dirty="0">
                <a:ea typeface="굴림" panose="020B0600000101010101" pitchFamily="50" charset="-127"/>
              </a:rPr>
              <a:t>Fully developed phase (post-flashover)</a:t>
            </a:r>
          </a:p>
          <a:p>
            <a:pPr lvl="2"/>
            <a:r>
              <a:rPr lang="en-US" altLang="ko-KR" dirty="0"/>
              <a:t>Decay phase</a:t>
            </a:r>
          </a:p>
          <a:p>
            <a:pPr lvl="2"/>
            <a:r>
              <a:rPr lang="en-US" altLang="ko-KR" dirty="0"/>
              <a:t>Extinction</a:t>
            </a:r>
          </a:p>
          <a:p>
            <a:pPr lvl="2"/>
            <a:endParaRPr lang="en-US" altLang="ko-KR" dirty="0">
              <a:ea typeface="굴림" panose="020B0600000101010101" pitchFamily="50" charset="-127"/>
            </a:endParaRPr>
          </a:p>
          <a:p>
            <a:pPr lvl="1"/>
            <a:r>
              <a:rPr lang="en-US" altLang="ko-KR" dirty="0"/>
              <a:t>Options for </a:t>
            </a:r>
            <a:r>
              <a:rPr lang="en-US" altLang="ko-KR" b="1" dirty="0">
                <a:solidFill>
                  <a:srgbClr val="CC3300"/>
                </a:solidFill>
              </a:rPr>
              <a:t>modelling compartment fires</a:t>
            </a:r>
          </a:p>
          <a:p>
            <a:pPr lvl="2"/>
            <a:r>
              <a:rPr lang="en-US" altLang="ko-KR" dirty="0">
                <a:ea typeface="굴림" panose="020B0600000101010101" pitchFamily="50" charset="-127"/>
              </a:rPr>
              <a:t>Nominal fire</a:t>
            </a:r>
          </a:p>
          <a:p>
            <a:pPr lvl="2"/>
            <a:r>
              <a:rPr lang="en-US" altLang="ko-KR" dirty="0">
                <a:ea typeface="굴림" panose="020B0600000101010101" pitchFamily="50" charset="-127"/>
              </a:rPr>
              <a:t>Time equivalence</a:t>
            </a:r>
          </a:p>
          <a:p>
            <a:pPr lvl="2"/>
            <a:r>
              <a:rPr lang="en-US" altLang="ko-KR" dirty="0">
                <a:ea typeface="굴림" panose="020B0600000101010101" pitchFamily="50" charset="-127"/>
              </a:rPr>
              <a:t>Natural fire curves</a:t>
            </a:r>
          </a:p>
          <a:p>
            <a:pPr lvl="2"/>
            <a:r>
              <a:rPr lang="en-US" altLang="ko-KR" dirty="0">
                <a:ea typeface="굴림" panose="020B0600000101010101" pitchFamily="50" charset="-127"/>
              </a:rPr>
              <a:t>Localized fires</a:t>
            </a:r>
          </a:p>
          <a:p>
            <a:pPr lvl="2"/>
            <a:r>
              <a:rPr lang="en-US" altLang="ko-KR" dirty="0">
                <a:ea typeface="굴림" panose="020B0600000101010101" pitchFamily="50" charset="-127"/>
              </a:rPr>
              <a:t>Zone models</a:t>
            </a:r>
          </a:p>
          <a:p>
            <a:pPr lvl="2"/>
            <a:r>
              <a:rPr lang="en-US" altLang="ko-KR" sz="1400" b="0" dirty="0">
                <a:ea typeface="굴림" panose="020B0600000101010101" pitchFamily="50" charset="-127"/>
              </a:rPr>
              <a:t>CFD/field models</a:t>
            </a:r>
          </a:p>
          <a:p>
            <a:pPr lvl="2"/>
            <a:endParaRPr lang="en-US" altLang="ko-KR" dirty="0">
              <a:ea typeface="굴림" panose="020B0600000101010101" pitchFamily="50" charset="-127"/>
            </a:endParaRP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Fire and Heat</a:t>
            </a:r>
          </a:p>
        </p:txBody>
      </p:sp>
      <p:pic>
        <p:nvPicPr>
          <p:cNvPr id="5" name="그림 4"/>
          <p:cNvPicPr>
            <a:picLocks noChangeAspect="1"/>
          </p:cNvPicPr>
          <p:nvPr/>
        </p:nvPicPr>
        <p:blipFill>
          <a:blip r:embed="rId2"/>
          <a:stretch>
            <a:fillRect/>
          </a:stretch>
        </p:blipFill>
        <p:spPr>
          <a:xfrm>
            <a:off x="6066640" y="2209332"/>
            <a:ext cx="3990238" cy="2291379"/>
          </a:xfrm>
          <a:prstGeom prst="rect">
            <a:avLst/>
          </a:prstGeom>
        </p:spPr>
      </p:pic>
      <p:pic>
        <p:nvPicPr>
          <p:cNvPr id="6" name="그림 5"/>
          <p:cNvPicPr>
            <a:picLocks noChangeAspect="1"/>
          </p:cNvPicPr>
          <p:nvPr/>
        </p:nvPicPr>
        <p:blipFill>
          <a:blip r:embed="rId3"/>
          <a:stretch>
            <a:fillRect/>
          </a:stretch>
        </p:blipFill>
        <p:spPr>
          <a:xfrm>
            <a:off x="6066780" y="4572719"/>
            <a:ext cx="3993367" cy="2658292"/>
          </a:xfrm>
          <a:prstGeom prst="rect">
            <a:avLst/>
          </a:prstGeom>
        </p:spPr>
      </p:pic>
    </p:spTree>
    <p:extLst>
      <p:ext uri="{BB962C8B-B14F-4D97-AF65-F5344CB8AC3E}">
        <p14:creationId xmlns:p14="http://schemas.microsoft.com/office/powerpoint/2010/main" val="438192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7" y="1078669"/>
            <a:ext cx="10251163" cy="2364717"/>
          </a:xfrm>
        </p:spPr>
        <p:txBody>
          <a:bodyPr/>
          <a:lstStyle/>
          <a:p>
            <a:r>
              <a:rPr lang="en-US" altLang="ko-KR" dirty="0">
                <a:ea typeface="굴림" panose="020B0600000101010101" pitchFamily="50" charset="-127"/>
              </a:rPr>
              <a:t>Heat Transfer - </a:t>
            </a:r>
            <a:r>
              <a:rPr lang="en-US" altLang="ko-KR" dirty="0">
                <a:solidFill>
                  <a:srgbClr val="CC3300"/>
                </a:solidFill>
                <a:ea typeface="굴림" panose="020B0600000101010101" pitchFamily="50" charset="-127"/>
              </a:rPr>
              <a:t>Conduction</a:t>
            </a:r>
            <a:endParaRPr lang="en-US" altLang="ko-KR" dirty="0">
              <a:solidFill>
                <a:srgbClr val="CC3300"/>
              </a:solidFill>
            </a:endParaRPr>
          </a:p>
          <a:p>
            <a:pPr lvl="1"/>
            <a:r>
              <a:rPr lang="en-US" altLang="ko-KR" dirty="0">
                <a:ea typeface="굴림" panose="020B0600000101010101" pitchFamily="50" charset="-127"/>
              </a:rPr>
              <a:t>Conduction is the mechanism for heat transfer in solid materials</a:t>
            </a:r>
          </a:p>
          <a:p>
            <a:pPr lvl="2"/>
            <a:r>
              <a:rPr lang="en-US" altLang="ko-KR" dirty="0">
                <a:ea typeface="굴림" panose="020B0600000101010101" pitchFamily="50" charset="-127"/>
              </a:rPr>
              <a:t>factor in the ignition of solid surfaces, &amp; in the fire resistance of barriers &amp; structural members</a:t>
            </a:r>
          </a:p>
          <a:p>
            <a:pPr lvl="2" eaLnBrk="1" hangingPunct="1">
              <a:lnSpc>
                <a:spcPct val="90000"/>
              </a:lnSpc>
              <a:spcBef>
                <a:spcPts val="63"/>
              </a:spcBef>
            </a:pPr>
            <a:r>
              <a:rPr lang="en-US" altLang="ko-KR" dirty="0">
                <a:ea typeface="굴림" panose="020B0600000101010101" pitchFamily="50" charset="-127"/>
              </a:rPr>
              <a:t>Thermal properties needed for heat transfer calculations in solid materials include:</a:t>
            </a:r>
          </a:p>
          <a:p>
            <a:pPr lvl="3" eaLnBrk="1" hangingPunct="1">
              <a:lnSpc>
                <a:spcPct val="90000"/>
              </a:lnSpc>
              <a:spcBef>
                <a:spcPts val="63"/>
              </a:spcBef>
            </a:pPr>
            <a:r>
              <a:rPr lang="en-US" altLang="ko-KR" dirty="0">
                <a:ea typeface="굴림" panose="020B0600000101010101" pitchFamily="50" charset="-127"/>
              </a:rPr>
              <a:t>density,</a:t>
            </a:r>
            <a:r>
              <a:rPr lang="en-US" altLang="ko-KR" i="1" dirty="0">
                <a:ea typeface="굴림" panose="020B0600000101010101" pitchFamily="50" charset="-127"/>
              </a:rPr>
              <a:t> </a:t>
            </a:r>
            <a:r>
              <a:rPr lang="en-US" altLang="ko-KR" i="1" dirty="0">
                <a:ea typeface="굴림" panose="020B0600000101010101" pitchFamily="50" charset="-127"/>
                <a:sym typeface="Symbol" panose="05050102010706020507" pitchFamily="18" charset="2"/>
              </a:rPr>
              <a:t> (</a:t>
            </a:r>
            <a:r>
              <a:rPr lang="en-US" altLang="ko-KR" dirty="0">
                <a:ea typeface="굴림" panose="020B0600000101010101" pitchFamily="50" charset="-127"/>
              </a:rPr>
              <a:t>kg/m</a:t>
            </a:r>
            <a:r>
              <a:rPr lang="en-US" altLang="ko-KR" baseline="30000" dirty="0">
                <a:ea typeface="굴림" panose="020B0600000101010101" pitchFamily="50" charset="-127"/>
              </a:rPr>
              <a:t>3</a:t>
            </a:r>
            <a:r>
              <a:rPr lang="en-US" altLang="ko-KR" dirty="0">
                <a:ea typeface="굴림" panose="020B0600000101010101" pitchFamily="50" charset="-127"/>
              </a:rPr>
              <a:t>)</a:t>
            </a:r>
            <a:r>
              <a:rPr lang="en-US" altLang="ko-KR" i="1" dirty="0">
                <a:ea typeface="굴림" panose="020B0600000101010101" pitchFamily="50" charset="-127"/>
              </a:rPr>
              <a:t>, </a:t>
            </a:r>
            <a:r>
              <a:rPr lang="en-US" altLang="ko-KR" dirty="0">
                <a:ea typeface="굴림" panose="020B0600000101010101" pitchFamily="50" charset="-127"/>
              </a:rPr>
              <a:t>specific heat,</a:t>
            </a:r>
            <a:r>
              <a:rPr lang="en-US" altLang="ko-KR" i="1" dirty="0">
                <a:ea typeface="굴림" panose="020B0600000101010101" pitchFamily="50" charset="-127"/>
              </a:rPr>
              <a:t> </a:t>
            </a:r>
            <a:r>
              <a:rPr lang="en-US" altLang="ko-KR" i="1" dirty="0" err="1">
                <a:ea typeface="굴림" panose="020B0600000101010101" pitchFamily="50" charset="-127"/>
              </a:rPr>
              <a:t>C</a:t>
            </a:r>
            <a:r>
              <a:rPr lang="en-US" altLang="ko-KR" i="1" baseline="-25000" dirty="0" err="1">
                <a:ea typeface="굴림" panose="020B0600000101010101" pitchFamily="50" charset="-127"/>
              </a:rPr>
              <a:t>p</a:t>
            </a:r>
            <a:r>
              <a:rPr lang="en-US" altLang="ko-KR" i="1" dirty="0">
                <a:ea typeface="굴림" panose="020B0600000101010101" pitchFamily="50" charset="-127"/>
              </a:rPr>
              <a:t> (</a:t>
            </a:r>
            <a:r>
              <a:rPr lang="en-US" altLang="ko-KR" dirty="0">
                <a:ea typeface="굴림" panose="020B0600000101010101" pitchFamily="50" charset="-127"/>
              </a:rPr>
              <a:t>J/kg-K), thermal conductivity,</a:t>
            </a:r>
            <a:r>
              <a:rPr lang="en-US" altLang="ko-KR" i="1" dirty="0">
                <a:ea typeface="굴림" panose="020B0600000101010101" pitchFamily="50" charset="-127"/>
              </a:rPr>
              <a:t> k (</a:t>
            </a:r>
            <a:r>
              <a:rPr lang="en-US" altLang="ko-KR" dirty="0">
                <a:ea typeface="굴림" panose="020B0600000101010101" pitchFamily="50" charset="-127"/>
              </a:rPr>
              <a:t>W/m-K)</a:t>
            </a:r>
          </a:p>
          <a:p>
            <a:pPr lvl="3" eaLnBrk="1" hangingPunct="1">
              <a:lnSpc>
                <a:spcPct val="90000"/>
              </a:lnSpc>
              <a:spcBef>
                <a:spcPts val="63"/>
              </a:spcBef>
            </a:pPr>
            <a:r>
              <a:rPr lang="en-US" altLang="ko-KR" dirty="0">
                <a:ea typeface="굴림" panose="020B0600000101010101" pitchFamily="50" charset="-127"/>
              </a:rPr>
              <a:t>thermal diffusivity</a:t>
            </a:r>
            <a:r>
              <a:rPr lang="en-US" altLang="ko-KR" i="1" dirty="0">
                <a:ea typeface="굴림" panose="020B0600000101010101" pitchFamily="50" charset="-127"/>
              </a:rPr>
              <a:t>, </a:t>
            </a:r>
            <a:r>
              <a:rPr lang="en-US" altLang="ko-KR" i="1" dirty="0">
                <a:ea typeface="굴림" panose="020B0600000101010101" pitchFamily="50" charset="-127"/>
                <a:sym typeface="Symbol" panose="05050102010706020507" pitchFamily="18" charset="2"/>
              </a:rPr>
              <a:t></a:t>
            </a:r>
            <a:r>
              <a:rPr lang="en-US" altLang="ko-KR" i="1" dirty="0">
                <a:ea typeface="굴림" panose="020B0600000101010101" pitchFamily="50" charset="-127"/>
              </a:rPr>
              <a:t> </a:t>
            </a:r>
            <a:r>
              <a:rPr lang="en-US" altLang="ko-KR" dirty="0">
                <a:ea typeface="굴림" panose="020B0600000101010101" pitchFamily="50" charset="-127"/>
              </a:rPr>
              <a:t>= </a:t>
            </a:r>
            <a:r>
              <a:rPr lang="en-US" altLang="ko-KR" i="1" dirty="0">
                <a:ea typeface="굴림" panose="020B0600000101010101" pitchFamily="50" charset="-127"/>
              </a:rPr>
              <a:t>k/</a:t>
            </a:r>
            <a:r>
              <a:rPr lang="en-US" altLang="ko-KR" i="1" dirty="0">
                <a:ea typeface="굴림" panose="020B0600000101010101" pitchFamily="50" charset="-127"/>
                <a:sym typeface="Symbol" panose="05050102010706020507" pitchFamily="18" charset="2"/>
              </a:rPr>
              <a:t></a:t>
            </a:r>
            <a:r>
              <a:rPr lang="en-US" altLang="ko-KR" i="1" dirty="0" err="1">
                <a:ea typeface="굴림" panose="020B0600000101010101" pitchFamily="50" charset="-127"/>
              </a:rPr>
              <a:t>C</a:t>
            </a:r>
            <a:r>
              <a:rPr lang="en-US" altLang="ko-KR" i="1" baseline="-25000" dirty="0" err="1">
                <a:ea typeface="굴림" panose="020B0600000101010101" pitchFamily="50" charset="-127"/>
              </a:rPr>
              <a:t>p</a:t>
            </a:r>
            <a:r>
              <a:rPr lang="en-US" altLang="ko-KR" dirty="0">
                <a:ea typeface="굴림" panose="020B0600000101010101" pitchFamily="50" charset="-127"/>
              </a:rPr>
              <a:t> (m</a:t>
            </a:r>
            <a:r>
              <a:rPr lang="en-US" altLang="ko-KR" baseline="30000" dirty="0">
                <a:ea typeface="굴림" panose="020B0600000101010101" pitchFamily="50" charset="-127"/>
              </a:rPr>
              <a:t>2</a:t>
            </a:r>
            <a:r>
              <a:rPr lang="en-US" altLang="ko-KR" dirty="0">
                <a:ea typeface="굴림" panose="020B0600000101010101" pitchFamily="50" charset="-127"/>
              </a:rPr>
              <a:t>/s), thermal inertia</a:t>
            </a:r>
            <a:r>
              <a:rPr lang="en-US" altLang="ko-KR" i="1" dirty="0">
                <a:ea typeface="굴림" panose="020B0600000101010101" pitchFamily="50" charset="-127"/>
              </a:rPr>
              <a:t>, </a:t>
            </a:r>
            <a:r>
              <a:rPr lang="en-US" altLang="ko-KR" i="1" dirty="0" err="1">
                <a:ea typeface="굴림" panose="020B0600000101010101" pitchFamily="50" charset="-127"/>
              </a:rPr>
              <a:t>k</a:t>
            </a:r>
            <a:r>
              <a:rPr lang="en-US" altLang="ko-KR" i="1" dirty="0" err="1">
                <a:ea typeface="굴림" panose="020B0600000101010101" pitchFamily="50" charset="-127"/>
                <a:sym typeface="Symbol" panose="05050102010706020507" pitchFamily="18" charset="2"/>
              </a:rPr>
              <a:t></a:t>
            </a:r>
            <a:r>
              <a:rPr lang="en-US" altLang="ko-KR" i="1" dirty="0" err="1">
                <a:ea typeface="굴림" panose="020B0600000101010101" pitchFamily="50" charset="-127"/>
              </a:rPr>
              <a:t>C</a:t>
            </a:r>
            <a:r>
              <a:rPr lang="en-US" altLang="ko-KR" i="1" baseline="-25000" dirty="0" err="1">
                <a:ea typeface="굴림" panose="020B0600000101010101" pitchFamily="50" charset="-127"/>
              </a:rPr>
              <a:t>p</a:t>
            </a:r>
            <a:r>
              <a:rPr lang="en-US" altLang="ko-KR" dirty="0">
                <a:ea typeface="굴림" panose="020B0600000101010101" pitchFamily="50" charset="-127"/>
              </a:rPr>
              <a:t> (W</a:t>
            </a:r>
            <a:r>
              <a:rPr lang="en-US" altLang="ko-KR" baseline="30000" dirty="0">
                <a:ea typeface="굴림" panose="020B0600000101010101" pitchFamily="50" charset="-127"/>
              </a:rPr>
              <a:t>2</a:t>
            </a:r>
            <a:r>
              <a:rPr lang="en-US" altLang="ko-KR" dirty="0">
                <a:ea typeface="굴림" panose="020B0600000101010101" pitchFamily="50" charset="-127"/>
              </a:rPr>
              <a:t>s/m</a:t>
            </a:r>
            <a:r>
              <a:rPr lang="en-US" altLang="ko-KR" baseline="30000" dirty="0">
                <a:ea typeface="굴림" panose="020B0600000101010101" pitchFamily="50" charset="-127"/>
              </a:rPr>
              <a:t>4</a:t>
            </a:r>
            <a:r>
              <a:rPr lang="en-US" altLang="ko-KR" dirty="0">
                <a:ea typeface="굴림" panose="020B0600000101010101" pitchFamily="50" charset="-127"/>
              </a:rPr>
              <a:t>K</a:t>
            </a:r>
            <a:r>
              <a:rPr lang="en-US" altLang="ko-KR" baseline="30000" dirty="0">
                <a:ea typeface="굴림" panose="020B0600000101010101" pitchFamily="50" charset="-127"/>
              </a:rPr>
              <a:t>2</a:t>
            </a:r>
            <a:r>
              <a:rPr lang="en-US" altLang="ko-KR" dirty="0">
                <a:ea typeface="굴림" panose="020B0600000101010101" pitchFamily="50" charset="-127"/>
              </a:rPr>
              <a:t>)</a:t>
            </a:r>
            <a:endParaRPr lang="en-US" altLang="ko-KR" i="1" dirty="0">
              <a:ea typeface="굴림" panose="020B0600000101010101" pitchFamily="50" charset="-127"/>
            </a:endParaRP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Fire and Heat</a:t>
            </a:r>
          </a:p>
        </p:txBody>
      </p:sp>
      <p:graphicFrame>
        <p:nvGraphicFramePr>
          <p:cNvPr id="13" name="표 12"/>
          <p:cNvGraphicFramePr>
            <a:graphicFrameLocks noGrp="1"/>
          </p:cNvGraphicFramePr>
          <p:nvPr>
            <p:extLst>
              <p:ext uri="{D42A27DB-BD31-4B8C-83A1-F6EECF244321}">
                <p14:modId xmlns:p14="http://schemas.microsoft.com/office/powerpoint/2010/main" val="1386485539"/>
              </p:ext>
            </p:extLst>
          </p:nvPr>
        </p:nvGraphicFramePr>
        <p:xfrm>
          <a:off x="7326920" y="3168663"/>
          <a:ext cx="3060340" cy="2052128"/>
        </p:xfrm>
        <a:graphic>
          <a:graphicData uri="http://schemas.openxmlformats.org/drawingml/2006/table">
            <a:tbl>
              <a:tblPr firstRow="1" firstCol="1" bandRow="1">
                <a:tableStyleId>{2D5ABB26-0587-4C30-8999-92F81FD0307C}</a:tableStyleId>
              </a:tblPr>
              <a:tblGrid>
                <a:gridCol w="1944216">
                  <a:extLst>
                    <a:ext uri="{9D8B030D-6E8A-4147-A177-3AD203B41FA5}">
                      <a16:colId xmlns:a16="http://schemas.microsoft.com/office/drawing/2014/main" val="20001"/>
                    </a:ext>
                  </a:extLst>
                </a:gridCol>
                <a:gridCol w="1116124">
                  <a:extLst>
                    <a:ext uri="{9D8B030D-6E8A-4147-A177-3AD203B41FA5}">
                      <a16:colId xmlns:a16="http://schemas.microsoft.com/office/drawing/2014/main" val="20005"/>
                    </a:ext>
                  </a:extLst>
                </a:gridCol>
              </a:tblGrid>
              <a:tr h="284432">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Fire condition</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convection</a:t>
                      </a:r>
                    </a:p>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coefficient</a:t>
                      </a:r>
                      <a:endParaRPr lang="ko-KR" altLang="ko-KR" sz="1200" kern="100" dirty="0">
                        <a:solidFill>
                          <a:schemeClr val="tx1"/>
                        </a:solidFill>
                        <a:effectLst/>
                        <a:latin typeface="Arial" panose="020B0604020202020204" pitchFamily="34" charset="0"/>
                        <a:ea typeface="+mn-ea"/>
                        <a:cs typeface="Arial" panose="020B0604020202020204" pitchFamily="34" charset="0"/>
                      </a:endParaRPr>
                    </a:p>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(W/m</a:t>
                      </a:r>
                      <a:r>
                        <a:rPr lang="en-US" altLang="ko-KR" sz="1200" kern="100" baseline="30000" dirty="0">
                          <a:solidFill>
                            <a:schemeClr val="tx1"/>
                          </a:solidFill>
                          <a:effectLst/>
                          <a:latin typeface="Arial" panose="020B0604020202020204" pitchFamily="34" charset="0"/>
                          <a:ea typeface="+mn-ea"/>
                          <a:cs typeface="Arial" panose="020B0604020202020204" pitchFamily="34" charset="0"/>
                        </a:rPr>
                        <a:t>2</a:t>
                      </a:r>
                      <a:r>
                        <a:rPr lang="en-US" altLang="ko-KR" sz="1200" kern="100" dirty="0">
                          <a:solidFill>
                            <a:schemeClr val="tx1"/>
                          </a:solidFill>
                          <a:effectLst/>
                          <a:latin typeface="Arial" panose="020B0604020202020204" pitchFamily="34" charset="0"/>
                          <a:ea typeface="+mn-ea"/>
                          <a:cs typeface="Arial" panose="020B0604020202020204" pitchFamily="34" charset="0"/>
                        </a:rPr>
                        <a:t>K)</a:t>
                      </a:r>
                      <a:endParaRPr lang="ko-KR" alt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284432">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Standard fires</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25</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84432">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External fires</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25</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84432">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Hydrocarbon fires</a:t>
                      </a:r>
                      <a:endParaRPr lang="ko-KR" alt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50</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84432">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Parametric fires</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35</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284432">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Unexposed side</a:t>
                      </a:r>
                    </a:p>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(without &amp; with radiation)</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4 &amp; 9</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76872166"/>
                  </a:ext>
                </a:extLst>
              </a:tr>
            </a:tbl>
          </a:graphicData>
        </a:graphic>
      </p:graphicFrame>
      <p:graphicFrame>
        <p:nvGraphicFramePr>
          <p:cNvPr id="14" name="표 13"/>
          <p:cNvGraphicFramePr>
            <a:graphicFrameLocks noGrp="1"/>
          </p:cNvGraphicFramePr>
          <p:nvPr>
            <p:extLst>
              <p:ext uri="{D42A27DB-BD31-4B8C-83A1-F6EECF244321}">
                <p14:modId xmlns:p14="http://schemas.microsoft.com/office/powerpoint/2010/main" val="1399123425"/>
              </p:ext>
            </p:extLst>
          </p:nvPr>
        </p:nvGraphicFramePr>
        <p:xfrm>
          <a:off x="7326920" y="5778851"/>
          <a:ext cx="3060340" cy="1422160"/>
        </p:xfrm>
        <a:graphic>
          <a:graphicData uri="http://schemas.openxmlformats.org/drawingml/2006/table">
            <a:tbl>
              <a:tblPr firstRow="1" firstCol="1" bandRow="1">
                <a:tableStyleId>{2D5ABB26-0587-4C30-8999-92F81FD0307C}</a:tableStyleId>
              </a:tblPr>
              <a:tblGrid>
                <a:gridCol w="1944216">
                  <a:extLst>
                    <a:ext uri="{9D8B030D-6E8A-4147-A177-3AD203B41FA5}">
                      <a16:colId xmlns:a16="http://schemas.microsoft.com/office/drawing/2014/main" val="20001"/>
                    </a:ext>
                  </a:extLst>
                </a:gridCol>
                <a:gridCol w="1116124">
                  <a:extLst>
                    <a:ext uri="{9D8B030D-6E8A-4147-A177-3AD203B41FA5}">
                      <a16:colId xmlns:a16="http://schemas.microsoft.com/office/drawing/2014/main" val="20005"/>
                    </a:ext>
                  </a:extLst>
                </a:gridCol>
              </a:tblGrid>
              <a:tr h="284432">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Material</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Emissivity</a:t>
                      </a:r>
                      <a:endParaRPr lang="ko-KR" alt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284432">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Carbon steel</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0.7</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84432">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Stainless steel</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0.4</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84432">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Concrete</a:t>
                      </a:r>
                      <a:endParaRPr lang="ko-KR" alt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0.7</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84432">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Others</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0.8</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bl>
          </a:graphicData>
        </a:graphic>
      </p:graphicFrame>
      <p:sp>
        <p:nvSpPr>
          <p:cNvPr id="15" name="내용 개체 틀 1">
            <a:extLst>
              <a:ext uri="{FF2B5EF4-FFF2-40B4-BE49-F238E27FC236}">
                <a16:creationId xmlns:a16="http://schemas.microsoft.com/office/drawing/2014/main" id="{2CDFB446-047F-4125-A8BC-A70B2E84EE39}"/>
              </a:ext>
            </a:extLst>
          </p:cNvPr>
          <p:cNvSpPr txBox="1">
            <a:spLocks/>
          </p:cNvSpPr>
          <p:nvPr/>
        </p:nvSpPr>
        <p:spPr bwMode="auto">
          <a:xfrm>
            <a:off x="136097" y="2736516"/>
            <a:ext cx="7190823" cy="4464496"/>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65113" indent="-265113" algn="l" defTabSz="1042988" rtl="0" eaLnBrk="0" fontAlgn="base" latinLnBrk="1" hangingPunct="0">
              <a:spcBef>
                <a:spcPct val="20000"/>
              </a:spcBef>
              <a:spcAft>
                <a:spcPct val="0"/>
              </a:spcAft>
              <a:buClrTx/>
              <a:buFont typeface="Wingdings" pitchFamily="2" charset="2"/>
              <a:buChar char="§"/>
              <a:defRPr sz="1800" b="1" kern="1200" baseline="0">
                <a:solidFill>
                  <a:schemeClr val="tx1"/>
                </a:solidFill>
                <a:latin typeface="Arial" pitchFamily="34" charset="0"/>
                <a:ea typeface="맑은 고딕" pitchFamily="50" charset="-127"/>
                <a:cs typeface="Arial" pitchFamily="34" charset="0"/>
              </a:defRPr>
            </a:lvl1pPr>
            <a:lvl2pPr marL="625475" indent="-266700" algn="l" defTabSz="1042988" rtl="0" eaLnBrk="0" fontAlgn="base" latinLnBrk="1" hangingPunct="0">
              <a:spcBef>
                <a:spcPct val="20000"/>
              </a:spcBef>
              <a:spcAft>
                <a:spcPct val="0"/>
              </a:spcAft>
              <a:buFont typeface="Arial" pitchFamily="34" charset="0"/>
              <a:buChar char="•"/>
              <a:defRPr sz="1600" b="0" kern="1200">
                <a:solidFill>
                  <a:schemeClr val="tx1"/>
                </a:solidFill>
                <a:latin typeface="Arial" pitchFamily="34" charset="0"/>
                <a:ea typeface="맑은 고딕" pitchFamily="50" charset="-127"/>
                <a:cs typeface="Arial" pitchFamily="34" charset="0"/>
              </a:defRPr>
            </a:lvl2pPr>
            <a:lvl3pPr marL="984250" indent="-265113" algn="l" defTabSz="1042988" rtl="0" eaLnBrk="0" fontAlgn="base" latinLnBrk="1" hangingPunct="0">
              <a:spcBef>
                <a:spcPct val="20000"/>
              </a:spcBef>
              <a:spcAft>
                <a:spcPct val="0"/>
              </a:spcAft>
              <a:buFont typeface="Arial" pitchFamily="34" charset="0"/>
              <a:buChar char="-"/>
              <a:defRPr sz="1400" b="0" kern="1200">
                <a:solidFill>
                  <a:schemeClr val="tx1"/>
                </a:solidFill>
                <a:latin typeface="Arial" pitchFamily="34" charset="0"/>
                <a:ea typeface="맑은 고딕" pitchFamily="50" charset="-127"/>
                <a:cs typeface="Arial" pitchFamily="34" charset="0"/>
              </a:defRPr>
            </a:lvl3pPr>
            <a:lvl4pPr marL="1344613" indent="-266700" algn="l" defTabSz="1042988" rtl="0" eaLnBrk="0" fontAlgn="base" latinLnBrk="1" hangingPunct="0">
              <a:spcBef>
                <a:spcPct val="20000"/>
              </a:spcBef>
              <a:spcAft>
                <a:spcPct val="0"/>
              </a:spcAft>
              <a:buFont typeface="+mj-lt"/>
              <a:buAutoNum type="arabicParenR"/>
              <a:defRPr sz="1200" b="0" kern="1200">
                <a:solidFill>
                  <a:schemeClr val="tx1"/>
                </a:solidFill>
                <a:latin typeface="Arial" pitchFamily="34" charset="0"/>
                <a:ea typeface="맑은 고딕" pitchFamily="50" charset="-127"/>
                <a:cs typeface="Arial" pitchFamily="34" charset="0"/>
              </a:defRPr>
            </a:lvl4pPr>
            <a:lvl5pPr marL="1703388" indent="-265113" algn="l" defTabSz="1042988" rtl="0" eaLnBrk="0" fontAlgn="base" latinLnBrk="1" hangingPunct="0">
              <a:spcBef>
                <a:spcPct val="20000"/>
              </a:spcBef>
              <a:spcAft>
                <a:spcPct val="0"/>
              </a:spcAft>
              <a:buFont typeface="+mj-lt"/>
              <a:buAutoNum type="alphaLcPeriod"/>
              <a:defRPr sz="1100" b="0" kern="1200">
                <a:solidFill>
                  <a:schemeClr val="tx1"/>
                </a:solidFill>
                <a:latin typeface="Arial" pitchFamily="34" charset="0"/>
                <a:ea typeface="맑은 고딕" pitchFamily="50" charset="-127"/>
                <a:cs typeface="Arial" pitchFamily="34" charset="0"/>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r>
              <a:rPr kumimoji="0" lang="en-US" altLang="ko-KR" dirty="0">
                <a:ea typeface="굴림" panose="020B0600000101010101" pitchFamily="50" charset="-127"/>
              </a:rPr>
              <a:t>Heat Transfer - </a:t>
            </a:r>
            <a:r>
              <a:rPr kumimoji="0" lang="en-US" altLang="ko-KR" dirty="0">
                <a:solidFill>
                  <a:srgbClr val="CC3300"/>
                </a:solidFill>
                <a:ea typeface="굴림" panose="020B0600000101010101" pitchFamily="50" charset="-127"/>
              </a:rPr>
              <a:t>Convection</a:t>
            </a:r>
            <a:endParaRPr kumimoji="0" lang="en-US" altLang="ko-KR" dirty="0">
              <a:solidFill>
                <a:srgbClr val="CC3300"/>
              </a:solidFill>
            </a:endParaRPr>
          </a:p>
          <a:p>
            <a:pPr lvl="1"/>
            <a:r>
              <a:rPr kumimoji="0" lang="en-US" altLang="ko-KR" dirty="0">
                <a:ea typeface="굴림" panose="020B0600000101010101" pitchFamily="50" charset="-127"/>
              </a:rPr>
              <a:t>Convection is heat transfer by the movement of fluids, either gases or liquids</a:t>
            </a:r>
          </a:p>
          <a:p>
            <a:pPr lvl="2"/>
            <a:r>
              <a:rPr kumimoji="0" lang="en-US" altLang="ko-KR" dirty="0">
                <a:ea typeface="굴림" panose="020B0600000101010101" pitchFamily="50" charset="-127"/>
              </a:rPr>
              <a:t>Heat transfer by convection is an important factor in flame spread and in upward transport of smoke and hot gases to the ceiling or out of the window from a room fire</a:t>
            </a:r>
          </a:p>
          <a:p>
            <a:pPr lvl="2"/>
            <a:r>
              <a:rPr kumimoji="0" lang="en-US" altLang="ko-KR" dirty="0">
                <a:ea typeface="굴림" panose="020B0600000101010101" pitchFamily="50" charset="-127"/>
              </a:rPr>
              <a:t>Convective heat transfer is usually taken to be directly proportional to the temp difference between 2 materials</a:t>
            </a:r>
          </a:p>
          <a:p>
            <a:pPr lvl="2"/>
            <a:endParaRPr kumimoji="0" lang="en-US" altLang="ko-KR" dirty="0">
              <a:ea typeface="굴림" panose="020B0600000101010101" pitchFamily="50" charset="-127"/>
            </a:endParaRPr>
          </a:p>
          <a:p>
            <a:r>
              <a:rPr kumimoji="0" lang="en-US" altLang="ko-KR" dirty="0">
                <a:ea typeface="굴림" panose="020B0600000101010101" pitchFamily="50" charset="-127"/>
              </a:rPr>
              <a:t>Heat Transfer - </a:t>
            </a:r>
            <a:r>
              <a:rPr kumimoji="0" lang="en-US" altLang="ko-KR" dirty="0">
                <a:solidFill>
                  <a:srgbClr val="CC3300"/>
                </a:solidFill>
                <a:ea typeface="굴림" panose="020B0600000101010101" pitchFamily="50" charset="-127"/>
              </a:rPr>
              <a:t>Radiation</a:t>
            </a:r>
            <a:endParaRPr kumimoji="0" lang="en-US" altLang="ko-KR" dirty="0">
              <a:solidFill>
                <a:srgbClr val="CC3300"/>
              </a:solidFill>
            </a:endParaRPr>
          </a:p>
          <a:p>
            <a:pPr lvl="1"/>
            <a:r>
              <a:rPr kumimoji="0" lang="en-US" altLang="ko-KR" dirty="0">
                <a:ea typeface="굴림" panose="020B0600000101010101" pitchFamily="50" charset="-127"/>
              </a:rPr>
              <a:t>Radiation is the transfer of energy by waves</a:t>
            </a:r>
            <a:r>
              <a:rPr kumimoji="0" lang="en-US" altLang="ko-KR" sz="2000" dirty="0">
                <a:ea typeface="굴림" panose="020B0600000101010101" pitchFamily="50" charset="-127"/>
              </a:rPr>
              <a:t> </a:t>
            </a:r>
          </a:p>
          <a:p>
            <a:pPr lvl="1"/>
            <a:r>
              <a:rPr kumimoji="0" lang="en-US" altLang="ko-KR" b="1" dirty="0">
                <a:solidFill>
                  <a:srgbClr val="CC3300"/>
                </a:solidFill>
                <a:ea typeface="굴림" panose="020B0600000101010101" pitchFamily="50" charset="-127"/>
              </a:rPr>
              <a:t>Very important in fires because it is the main mechanism for heat transfer</a:t>
            </a:r>
            <a:r>
              <a:rPr kumimoji="0" lang="en-US" altLang="ko-KR" dirty="0">
                <a:ea typeface="굴림" panose="020B0600000101010101" pitchFamily="50" charset="-127"/>
              </a:rPr>
              <a:t> from:</a:t>
            </a:r>
          </a:p>
          <a:p>
            <a:pPr lvl="2"/>
            <a:r>
              <a:rPr kumimoji="0" lang="en-US" altLang="ko-KR" dirty="0">
                <a:ea typeface="굴림" panose="020B0600000101010101" pitchFamily="50" charset="-127"/>
              </a:rPr>
              <a:t>flames to fuel surfaces</a:t>
            </a:r>
          </a:p>
          <a:p>
            <a:pPr lvl="2"/>
            <a:r>
              <a:rPr kumimoji="0" lang="en-US" altLang="ko-KR" dirty="0">
                <a:ea typeface="굴림" panose="020B0600000101010101" pitchFamily="50" charset="-127"/>
              </a:rPr>
              <a:t>hot smoke to building objects</a:t>
            </a:r>
          </a:p>
          <a:p>
            <a:pPr lvl="2"/>
            <a:r>
              <a:rPr kumimoji="0" lang="en-US" altLang="ko-KR" dirty="0">
                <a:ea typeface="굴림" panose="020B0600000101010101" pitchFamily="50" charset="-127"/>
              </a:rPr>
              <a:t>a burning building to an adjacent building  </a:t>
            </a:r>
          </a:p>
          <a:p>
            <a:pPr lvl="1" eaLnBrk="1" hangingPunct="1"/>
            <a:endParaRPr kumimoji="0" lang="en-US" altLang="ko-KR" dirty="0">
              <a:ea typeface="굴림" panose="020B0600000101010101" pitchFamily="50" charset="-127"/>
            </a:endParaRPr>
          </a:p>
        </p:txBody>
      </p:sp>
    </p:spTree>
    <p:extLst>
      <p:ext uri="{BB962C8B-B14F-4D97-AF65-F5344CB8AC3E}">
        <p14:creationId xmlns:p14="http://schemas.microsoft.com/office/powerpoint/2010/main" val="1416373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7" y="1078669"/>
            <a:ext cx="10251163" cy="6277905"/>
          </a:xfrm>
        </p:spPr>
        <p:txBody>
          <a:bodyPr/>
          <a:lstStyle/>
          <a:p>
            <a:r>
              <a:rPr lang="en-US" altLang="ko-KR" dirty="0">
                <a:solidFill>
                  <a:prstClr val="black"/>
                </a:solidFill>
              </a:rPr>
              <a:t>Methods of Assessing Fire Resistance</a:t>
            </a:r>
            <a:endParaRPr lang="en-US" altLang="ko-KR" dirty="0"/>
          </a:p>
          <a:p>
            <a:pPr lvl="1" eaLnBrk="1" hangingPunct="1">
              <a:lnSpc>
                <a:spcPct val="80000"/>
              </a:lnSpc>
            </a:pPr>
            <a:endParaRPr lang="en-US" altLang="ko-KR" dirty="0">
              <a:ea typeface="굴림" panose="020B0600000101010101" pitchFamily="50" charset="-127"/>
            </a:endParaRPr>
          </a:p>
          <a:p>
            <a:pPr lvl="1" eaLnBrk="1" hangingPunct="1">
              <a:lnSpc>
                <a:spcPct val="80000"/>
              </a:lnSpc>
            </a:pPr>
            <a:r>
              <a:rPr lang="en-US" altLang="ko-KR" dirty="0">
                <a:ea typeface="굴림" panose="020B0600000101010101" pitchFamily="50" charset="-127"/>
              </a:rPr>
              <a:t>The fundamental step in designing structures for fire safety is to verify that </a:t>
            </a:r>
            <a:r>
              <a:rPr lang="en-US" altLang="ko-KR" b="1" dirty="0">
                <a:solidFill>
                  <a:srgbClr val="CC3300"/>
                </a:solidFill>
                <a:ea typeface="굴림" panose="020B0600000101010101" pitchFamily="50" charset="-127"/>
              </a:rPr>
              <a:t>the fire resistance of the structure is greater than the severity of the fire to which the structure is exposed</a:t>
            </a:r>
            <a:r>
              <a:rPr lang="en-US" altLang="ko-KR" dirty="0">
                <a:ea typeface="굴림" panose="020B0600000101010101" pitchFamily="50" charset="-127"/>
              </a:rPr>
              <a:t>.</a:t>
            </a:r>
          </a:p>
          <a:p>
            <a:pPr marL="358775" lvl="1" indent="0" eaLnBrk="1" hangingPunct="1">
              <a:lnSpc>
                <a:spcPct val="80000"/>
              </a:lnSpc>
              <a:buNone/>
            </a:pPr>
            <a:endParaRPr lang="en-US" altLang="ko-KR" dirty="0">
              <a:ea typeface="굴림" panose="020B0600000101010101" pitchFamily="50" charset="-127"/>
            </a:endParaRPr>
          </a:p>
          <a:p>
            <a:pPr marL="358775" lvl="1" indent="0" eaLnBrk="1" hangingPunct="1">
              <a:lnSpc>
                <a:spcPct val="80000"/>
              </a:lnSpc>
              <a:buNone/>
            </a:pPr>
            <a:r>
              <a:rPr lang="en-US" altLang="ko-KR" dirty="0">
                <a:ea typeface="굴림" panose="020B0600000101010101" pitchFamily="50" charset="-127"/>
              </a:rPr>
              <a:t>		</a:t>
            </a:r>
            <a:r>
              <a:rPr lang="en-US" altLang="ko-KR" b="1" dirty="0">
                <a:solidFill>
                  <a:srgbClr val="CC3300"/>
                </a:solidFill>
                <a:ea typeface="굴림" panose="020B0600000101010101" pitchFamily="50" charset="-127"/>
              </a:rPr>
              <a:t>Fire resistance </a:t>
            </a:r>
            <a:r>
              <a:rPr lang="en-US" altLang="ko-KR" b="1" dirty="0">
                <a:solidFill>
                  <a:srgbClr val="CC3300"/>
                </a:solidFill>
                <a:ea typeface="굴림" panose="020B0600000101010101" pitchFamily="50" charset="-127"/>
                <a:sym typeface="Symbol" panose="05050102010706020507" pitchFamily="18" charset="2"/>
              </a:rPr>
              <a:t></a:t>
            </a:r>
            <a:r>
              <a:rPr lang="en-US" altLang="ko-KR" b="1" dirty="0">
                <a:solidFill>
                  <a:srgbClr val="CC3300"/>
                </a:solidFill>
                <a:ea typeface="굴림" panose="020B0600000101010101" pitchFamily="50" charset="-127"/>
              </a:rPr>
              <a:t> Fire severity</a:t>
            </a:r>
          </a:p>
          <a:p>
            <a:pPr lvl="1" eaLnBrk="1" hangingPunct="1">
              <a:lnSpc>
                <a:spcPct val="80000"/>
              </a:lnSpc>
            </a:pPr>
            <a:endParaRPr lang="en-US" altLang="ko-KR" b="1" dirty="0">
              <a:solidFill>
                <a:srgbClr val="CC3300"/>
              </a:solidFill>
              <a:ea typeface="굴림" panose="020B0600000101010101" pitchFamily="50" charset="-127"/>
            </a:endParaRPr>
          </a:p>
          <a:p>
            <a:pPr lvl="2" eaLnBrk="1" hangingPunct="1">
              <a:lnSpc>
                <a:spcPct val="80000"/>
              </a:lnSpc>
            </a:pPr>
            <a:r>
              <a:rPr lang="en-US" altLang="ko-KR" dirty="0">
                <a:solidFill>
                  <a:srgbClr val="CC3300"/>
                </a:solidFill>
                <a:ea typeface="굴림" panose="020B0600000101010101" pitchFamily="50" charset="-127"/>
              </a:rPr>
              <a:t>Fire resistance</a:t>
            </a:r>
            <a:r>
              <a:rPr lang="en-US" altLang="ko-KR" dirty="0">
                <a:ea typeface="굴림" panose="020B0600000101010101" pitchFamily="50" charset="-127"/>
              </a:rPr>
              <a:t> is a measure of the ability of the structure to resist collapse or fire spread during exposure to a fire of specified severity.</a:t>
            </a:r>
          </a:p>
          <a:p>
            <a:pPr lvl="2" eaLnBrk="1" hangingPunct="1">
              <a:lnSpc>
                <a:spcPct val="80000"/>
              </a:lnSpc>
            </a:pPr>
            <a:r>
              <a:rPr lang="en-US" altLang="ko-KR" dirty="0">
                <a:solidFill>
                  <a:srgbClr val="CC3300"/>
                </a:solidFill>
                <a:ea typeface="굴림" panose="020B0600000101010101" pitchFamily="50" charset="-127"/>
              </a:rPr>
              <a:t>Fire severity</a:t>
            </a:r>
            <a:r>
              <a:rPr lang="en-US" altLang="ko-KR" dirty="0">
                <a:ea typeface="굴림" panose="020B0600000101010101" pitchFamily="50" charset="-127"/>
              </a:rPr>
              <a:t> is a measure of the destructive impact of a fire, or the forces or temp. that may cause collapse or fire spread as a result of a fire.</a:t>
            </a:r>
          </a:p>
          <a:p>
            <a:pPr lvl="1" eaLnBrk="1" hangingPunct="1">
              <a:lnSpc>
                <a:spcPct val="80000"/>
              </a:lnSpc>
            </a:pPr>
            <a:endParaRPr lang="en-US" altLang="ko-KR" dirty="0">
              <a:ea typeface="굴림" panose="020B0600000101010101" pitchFamily="50" charset="-127"/>
            </a:endParaRPr>
          </a:p>
          <a:p>
            <a:pPr lvl="1" eaLnBrk="1" hangingPunct="1">
              <a:lnSpc>
                <a:spcPct val="80000"/>
              </a:lnSpc>
            </a:pPr>
            <a:r>
              <a:rPr lang="en-US" altLang="ko-KR" dirty="0">
                <a:ea typeface="굴림" panose="020B0600000101010101" pitchFamily="50" charset="-127"/>
              </a:rPr>
              <a:t>Methods for comparing fire severity with fire resistance</a:t>
            </a:r>
          </a:p>
          <a:p>
            <a:pPr lvl="2" eaLnBrk="1" hangingPunct="1">
              <a:lnSpc>
                <a:spcPct val="80000"/>
              </a:lnSpc>
            </a:pPr>
            <a:r>
              <a:rPr lang="en-US" altLang="ko-KR" dirty="0">
                <a:ea typeface="굴림" panose="020B0600000101010101" pitchFamily="50" charset="-127"/>
              </a:rPr>
              <a:t>The most common verification is comparing fire severity and fire resistance in time domain.</a:t>
            </a:r>
          </a:p>
          <a:p>
            <a:pPr lvl="2" eaLnBrk="1" hangingPunct="1">
              <a:lnSpc>
                <a:spcPct val="80000"/>
              </a:lnSpc>
            </a:pPr>
            <a:r>
              <a:rPr lang="en-US" altLang="ko-KR" dirty="0">
                <a:ea typeface="굴림" panose="020B0600000101010101" pitchFamily="50" charset="-127"/>
              </a:rPr>
              <a:t>Temperature domain is more suitable for barriers than structural elements.</a:t>
            </a:r>
          </a:p>
          <a:p>
            <a:pPr lvl="2" eaLnBrk="1" hangingPunct="1">
              <a:lnSpc>
                <a:spcPct val="80000"/>
              </a:lnSpc>
            </a:pPr>
            <a:r>
              <a:rPr lang="en-US" altLang="ko-KR" dirty="0">
                <a:ea typeface="굴림" panose="020B0600000101010101" pitchFamily="50" charset="-127"/>
              </a:rPr>
              <a:t>Load capacity in a fire can be calculated using thermal &amp; structural analyses at high temperature.</a:t>
            </a:r>
          </a:p>
          <a:p>
            <a:pPr lvl="2" eaLnBrk="1" hangingPunct="1">
              <a:lnSpc>
                <a:spcPct val="80000"/>
              </a:lnSpc>
            </a:pPr>
            <a:r>
              <a:rPr lang="en-US" altLang="ko-KR" dirty="0">
                <a:ea typeface="굴림" panose="020B0600000101010101" pitchFamily="50" charset="-127"/>
              </a:rPr>
              <a:t>Prescriptive codes specify required fire resistance which is generally between half an hour and four hours, but with no reference to the severity of the expected fire</a:t>
            </a:r>
          </a:p>
          <a:p>
            <a:pPr lvl="2" eaLnBrk="1" hangingPunct="1">
              <a:lnSpc>
                <a:spcPct val="80000"/>
              </a:lnSpc>
            </a:pPr>
            <a:r>
              <a:rPr lang="en-US" altLang="ko-KR" dirty="0">
                <a:ea typeface="굴림" panose="020B0600000101010101" pitchFamily="50" charset="-127"/>
              </a:rPr>
              <a:t>Performance-based codes allow the use of time equivalent formulae to improve on simple prescriptive fire-resistance requirements</a:t>
            </a:r>
          </a:p>
          <a:p>
            <a:pPr lvl="2" eaLnBrk="1" hangingPunct="1">
              <a:lnSpc>
                <a:spcPct val="80000"/>
              </a:lnSpc>
            </a:pPr>
            <a:endParaRPr lang="en-US" altLang="ko-KR" dirty="0">
              <a:ea typeface="굴림" panose="020B0600000101010101" pitchFamily="50" charset="-127"/>
            </a:endParaRPr>
          </a:p>
          <a:p>
            <a:pPr lvl="2" eaLnBrk="1" hangingPunct="1">
              <a:lnSpc>
                <a:spcPct val="80000"/>
              </a:lnSpc>
            </a:pPr>
            <a:endParaRPr lang="en-US" altLang="ko-KR" dirty="0">
              <a:ea typeface="굴림" panose="020B0600000101010101" pitchFamily="50" charset="-127"/>
            </a:endParaRP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Structural Fire Design in Codes and Standards</a:t>
            </a:r>
          </a:p>
        </p:txBody>
      </p:sp>
      <p:graphicFrame>
        <p:nvGraphicFramePr>
          <p:cNvPr id="10" name="표 9"/>
          <p:cNvGraphicFramePr>
            <a:graphicFrameLocks noGrp="1"/>
          </p:cNvGraphicFramePr>
          <p:nvPr>
            <p:extLst>
              <p:ext uri="{D42A27DB-BD31-4B8C-83A1-F6EECF244321}">
                <p14:modId xmlns:p14="http://schemas.microsoft.com/office/powerpoint/2010/main" val="3561926787"/>
              </p:ext>
            </p:extLst>
          </p:nvPr>
        </p:nvGraphicFramePr>
        <p:xfrm>
          <a:off x="1026220" y="5652839"/>
          <a:ext cx="8640960" cy="1656184"/>
        </p:xfrm>
        <a:graphic>
          <a:graphicData uri="http://schemas.openxmlformats.org/drawingml/2006/table">
            <a:tbl>
              <a:tblPr firstRow="1" firstCol="1" bandRow="1">
                <a:tableStyleId>{2D5ABB26-0587-4C30-8999-92F81FD0307C}</a:tableStyleId>
              </a:tblPr>
              <a:tblGrid>
                <a:gridCol w="1800200">
                  <a:extLst>
                    <a:ext uri="{9D8B030D-6E8A-4147-A177-3AD203B41FA5}">
                      <a16:colId xmlns:a16="http://schemas.microsoft.com/office/drawing/2014/main" val="20001"/>
                    </a:ext>
                  </a:extLst>
                </a:gridCol>
                <a:gridCol w="2880320">
                  <a:extLst>
                    <a:ext uri="{9D8B030D-6E8A-4147-A177-3AD203B41FA5}">
                      <a16:colId xmlns:a16="http://schemas.microsoft.com/office/drawing/2014/main" val="3164841568"/>
                    </a:ext>
                  </a:extLst>
                </a:gridCol>
                <a:gridCol w="3960440">
                  <a:extLst>
                    <a:ext uri="{9D8B030D-6E8A-4147-A177-3AD203B41FA5}">
                      <a16:colId xmlns:a16="http://schemas.microsoft.com/office/drawing/2014/main" val="20005"/>
                    </a:ext>
                  </a:extLst>
                </a:gridCol>
              </a:tblGrid>
              <a:tr h="340933">
                <a:tc>
                  <a:txBody>
                    <a:bodyPr/>
                    <a:lstStyle/>
                    <a:p>
                      <a:pPr algn="ctr">
                        <a:spcBef>
                          <a:spcPts val="0"/>
                        </a:spcBef>
                        <a:spcAft>
                          <a:spcPts val="0"/>
                        </a:spcAft>
                      </a:pPr>
                      <a:r>
                        <a:rPr lang="en-US" altLang="ko-KR" sz="1200" b="1" kern="100" dirty="0">
                          <a:effectLst/>
                        </a:rPr>
                        <a:t>Domain</a:t>
                      </a:r>
                      <a:endParaRPr lang="ko-KR" sz="1200" b="1"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Bef>
                          <a:spcPts val="0"/>
                        </a:spcBef>
                        <a:spcAft>
                          <a:spcPts val="0"/>
                        </a:spcAft>
                      </a:pPr>
                      <a:r>
                        <a:rPr lang="en-US" altLang="ko-KR" sz="1200" b="1" kern="100" dirty="0">
                          <a:effectLst/>
                        </a:rPr>
                        <a:t>Fire Resistance</a:t>
                      </a:r>
                      <a:endParaRPr lang="ko-KR" sz="1200" b="1"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Bef>
                          <a:spcPts val="0"/>
                        </a:spcBef>
                        <a:spcAft>
                          <a:spcPts val="0"/>
                        </a:spcAft>
                      </a:pPr>
                      <a:r>
                        <a:rPr lang="en-US" altLang="ko-KR" sz="1200" b="1" kern="100" dirty="0">
                          <a:effectLst/>
                        </a:rPr>
                        <a:t>Fire severity</a:t>
                      </a:r>
                      <a:endParaRPr lang="ko-KR" altLang="ko-KR" sz="1200" b="1"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438417">
                <a:tc>
                  <a:txBody>
                    <a:bodyPr/>
                    <a:lstStyle/>
                    <a:p>
                      <a:pPr algn="ctr">
                        <a:spcBef>
                          <a:spcPts val="0"/>
                        </a:spcBef>
                        <a:spcAft>
                          <a:spcPts val="0"/>
                        </a:spcAft>
                        <a:buNone/>
                      </a:pPr>
                      <a:r>
                        <a:rPr lang="en-US" altLang="ko-KR" sz="1200" b="1" kern="100" dirty="0">
                          <a:solidFill>
                            <a:srgbClr val="CC3300"/>
                          </a:solidFill>
                          <a:effectLst/>
                        </a:rPr>
                        <a:t>Time</a:t>
                      </a:r>
                      <a:endParaRPr lang="ko-KR" sz="1200" b="1" kern="100" dirty="0">
                        <a:solidFill>
                          <a:srgbClr val="CC3300"/>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b="0" kern="100" dirty="0">
                          <a:solidFill>
                            <a:schemeClr val="tx1"/>
                          </a:solidFill>
                          <a:effectLst/>
                          <a:latin typeface="Arial" panose="020B0604020202020204" pitchFamily="34" charset="0"/>
                          <a:ea typeface="+mn-ea"/>
                          <a:cs typeface="Arial" panose="020B0604020202020204" pitchFamily="34" charset="0"/>
                        </a:rPr>
                        <a:t>Time to failure</a:t>
                      </a:r>
                      <a:endParaRPr lang="ko-KR" sz="1200" b="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b="0" kern="100" dirty="0">
                          <a:solidFill>
                            <a:schemeClr val="tx1"/>
                          </a:solidFill>
                          <a:effectLst/>
                          <a:latin typeface="Arial" panose="020B0604020202020204" pitchFamily="34" charset="0"/>
                          <a:ea typeface="+mn-ea"/>
                          <a:cs typeface="Arial" panose="020B0604020202020204" pitchFamily="34" charset="0"/>
                        </a:rPr>
                        <a:t>Fire</a:t>
                      </a:r>
                      <a:r>
                        <a:rPr lang="en-US" altLang="ko-KR" sz="1200" b="0" kern="100" baseline="0" dirty="0">
                          <a:solidFill>
                            <a:schemeClr val="tx1"/>
                          </a:solidFill>
                          <a:effectLst/>
                          <a:latin typeface="Arial" panose="020B0604020202020204" pitchFamily="34" charset="0"/>
                          <a:ea typeface="+mn-ea"/>
                          <a:cs typeface="Arial" panose="020B0604020202020204" pitchFamily="34" charset="0"/>
                        </a:rPr>
                        <a:t> duration as calculated or specified by codes</a:t>
                      </a:r>
                      <a:endParaRPr lang="ko-KR" sz="1200" b="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438417">
                <a:tc>
                  <a:txBody>
                    <a:bodyPr/>
                    <a:lstStyle/>
                    <a:p>
                      <a:pPr algn="ctr"/>
                      <a:r>
                        <a:rPr lang="en-US" altLang="ko-KR" sz="1200" b="1" kern="100" dirty="0">
                          <a:solidFill>
                            <a:srgbClr val="CC3300"/>
                          </a:solidFill>
                          <a:effectLst/>
                        </a:rPr>
                        <a:t>Temperature</a:t>
                      </a:r>
                      <a:endParaRPr lang="ko-KR" sz="1200" b="1" kern="100" dirty="0">
                        <a:solidFill>
                          <a:srgbClr val="CC3300"/>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Temperature to cause failure</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Maximum</a:t>
                      </a:r>
                      <a:r>
                        <a:rPr lang="en-US" altLang="ko-KR" sz="1200" kern="100" baseline="0" dirty="0">
                          <a:solidFill>
                            <a:schemeClr val="tx1"/>
                          </a:solidFill>
                          <a:effectLst/>
                          <a:latin typeface="Arial" panose="020B0604020202020204" pitchFamily="34" charset="0"/>
                          <a:ea typeface="+mn-ea"/>
                          <a:cs typeface="Arial" panose="020B0604020202020204" pitchFamily="34" charset="0"/>
                        </a:rPr>
                        <a:t> temperature reached during the fire</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438417">
                <a:tc>
                  <a:txBody>
                    <a:bodyPr/>
                    <a:lstStyle/>
                    <a:p>
                      <a:pPr algn="ctr"/>
                      <a:r>
                        <a:rPr lang="en-US" altLang="ko-KR" sz="1200" b="1" kern="100" dirty="0">
                          <a:solidFill>
                            <a:srgbClr val="CC3300"/>
                          </a:solidFill>
                          <a:effectLst/>
                        </a:rPr>
                        <a:t>Strength</a:t>
                      </a:r>
                      <a:endParaRPr lang="ko-KR" altLang="ko-KR" sz="1200" b="1" kern="100" dirty="0">
                        <a:solidFill>
                          <a:srgbClr val="CC3300"/>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Load capacity at elevated temperature</a:t>
                      </a:r>
                      <a:endParaRPr lang="ko-KR" alt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Applied</a:t>
                      </a:r>
                      <a:r>
                        <a:rPr lang="en-US" altLang="ko-KR" sz="1200" kern="100" baseline="0" dirty="0">
                          <a:solidFill>
                            <a:schemeClr val="tx1"/>
                          </a:solidFill>
                          <a:effectLst/>
                          <a:latin typeface="Arial" panose="020B0604020202020204" pitchFamily="34" charset="0"/>
                          <a:ea typeface="+mn-ea"/>
                          <a:cs typeface="Arial" panose="020B0604020202020204" pitchFamily="34" charset="0"/>
                        </a:rPr>
                        <a:t> load during the fire</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00943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ea typeface="굴림" panose="020B0600000101010101" pitchFamily="50" charset="-127"/>
              </a:rPr>
              <a:t>Fire-resistance Requirements in Codes and Standards </a:t>
            </a:r>
            <a:endParaRPr lang="en-US" altLang="ko-KR" dirty="0"/>
          </a:p>
          <a:p>
            <a:pPr lvl="1" eaLnBrk="1" hangingPunct="1">
              <a:lnSpc>
                <a:spcPct val="80000"/>
              </a:lnSpc>
            </a:pPr>
            <a:endParaRPr lang="en-US" altLang="ko-KR" dirty="0">
              <a:ea typeface="굴림" panose="020B0600000101010101" pitchFamily="50" charset="-127"/>
            </a:endParaRPr>
          </a:p>
          <a:p>
            <a:pPr lvl="1" eaLnBrk="1" hangingPunct="1">
              <a:lnSpc>
                <a:spcPct val="80000"/>
              </a:lnSpc>
            </a:pPr>
            <a:r>
              <a:rPr lang="en-US" altLang="ko-KR" dirty="0">
                <a:ea typeface="굴림" panose="020B0600000101010101" pitchFamily="50" charset="-127"/>
              </a:rPr>
              <a:t>Building codes set fire-resistance requirements for building assemblies to resist </a:t>
            </a:r>
          </a:p>
          <a:p>
            <a:pPr lvl="2" eaLnBrk="1" hangingPunct="1">
              <a:lnSpc>
                <a:spcPct val="80000"/>
              </a:lnSpc>
            </a:pPr>
            <a:r>
              <a:rPr lang="en-US" altLang="ko-KR" dirty="0">
                <a:solidFill>
                  <a:srgbClr val="CC3300"/>
                </a:solidFill>
              </a:rPr>
              <a:t>Spread of fire within buildings </a:t>
            </a:r>
          </a:p>
          <a:p>
            <a:pPr lvl="2" eaLnBrk="1" hangingPunct="1">
              <a:lnSpc>
                <a:spcPct val="80000"/>
              </a:lnSpc>
            </a:pPr>
            <a:r>
              <a:rPr lang="en-US" altLang="ko-KR" dirty="0">
                <a:solidFill>
                  <a:srgbClr val="CC3300"/>
                </a:solidFill>
              </a:rPr>
              <a:t>Collapse of structural elements exposed to fire </a:t>
            </a:r>
          </a:p>
          <a:p>
            <a:pPr lvl="2" eaLnBrk="1" hangingPunct="1">
              <a:lnSpc>
                <a:spcPct val="80000"/>
              </a:lnSpc>
            </a:pPr>
            <a:endParaRPr lang="en-US" altLang="ko-KR" sz="1400" dirty="0"/>
          </a:p>
          <a:p>
            <a:pPr lvl="2" eaLnBrk="1" hangingPunct="1">
              <a:lnSpc>
                <a:spcPct val="80000"/>
              </a:lnSpc>
            </a:pPr>
            <a:endParaRPr lang="en-US" altLang="ko-KR" sz="1400" dirty="0"/>
          </a:p>
          <a:p>
            <a:pPr lvl="1" eaLnBrk="1" hangingPunct="1">
              <a:lnSpc>
                <a:spcPct val="80000"/>
              </a:lnSpc>
            </a:pPr>
            <a:r>
              <a:rPr lang="en-US" altLang="ko-KR" sz="1400" b="1" dirty="0"/>
              <a:t>Construction type &amp; Occupancy</a:t>
            </a:r>
          </a:p>
          <a:p>
            <a:pPr lvl="2" eaLnBrk="1" hangingPunct="1">
              <a:lnSpc>
                <a:spcPct val="80000"/>
              </a:lnSpc>
            </a:pPr>
            <a:endParaRPr lang="en-US" altLang="ko-KR" dirty="0"/>
          </a:p>
          <a:p>
            <a:pPr lvl="2" eaLnBrk="1" hangingPunct="1">
              <a:lnSpc>
                <a:spcPct val="80000"/>
              </a:lnSpc>
            </a:pPr>
            <a:r>
              <a:rPr lang="en-US" altLang="ko-KR" b="1" dirty="0">
                <a:solidFill>
                  <a:srgbClr val="CC3300"/>
                </a:solidFill>
              </a:rPr>
              <a:t>Construction type</a:t>
            </a:r>
          </a:p>
          <a:p>
            <a:pPr lvl="3" eaLnBrk="1" hangingPunct="1">
              <a:lnSpc>
                <a:spcPct val="80000"/>
              </a:lnSpc>
            </a:pPr>
            <a:r>
              <a:rPr lang="en-US" altLang="ko-KR" dirty="0"/>
              <a:t>Type I &amp; II - Non-combustible : Concrete, Masonry, Steel</a:t>
            </a:r>
          </a:p>
          <a:p>
            <a:pPr lvl="3" eaLnBrk="1" hangingPunct="1">
              <a:lnSpc>
                <a:spcPct val="80000"/>
              </a:lnSpc>
            </a:pPr>
            <a:r>
              <a:rPr lang="en-US" altLang="ko-KR" dirty="0"/>
              <a:t>Type III - Non-combustible exterior walls &amp; Combustible/Non-combustible interior elements</a:t>
            </a:r>
          </a:p>
          <a:p>
            <a:pPr lvl="3" eaLnBrk="1" hangingPunct="1">
              <a:lnSpc>
                <a:spcPct val="80000"/>
              </a:lnSpc>
            </a:pPr>
            <a:r>
              <a:rPr lang="en-US" altLang="ko-KR" dirty="0"/>
              <a:t>Type IV - Non-combustible exterior walls &amp; Interior elements of solid wood, laminated wood, heavy timber (HT) </a:t>
            </a:r>
          </a:p>
          <a:p>
            <a:pPr lvl="3" eaLnBrk="1" hangingPunct="1">
              <a:lnSpc>
                <a:spcPct val="80000"/>
              </a:lnSpc>
            </a:pPr>
            <a:r>
              <a:rPr lang="en-US" altLang="ko-KR" dirty="0"/>
              <a:t>Type V - allows the use of all types of materials, both noncombustible and combustible.</a:t>
            </a:r>
          </a:p>
          <a:p>
            <a:pPr lvl="3" eaLnBrk="1" hangingPunct="1">
              <a:lnSpc>
                <a:spcPct val="80000"/>
              </a:lnSpc>
            </a:pPr>
            <a:endParaRPr lang="en-US" altLang="ko-KR" dirty="0"/>
          </a:p>
          <a:p>
            <a:pPr lvl="2" eaLnBrk="1" hangingPunct="1">
              <a:lnSpc>
                <a:spcPct val="80000"/>
              </a:lnSpc>
            </a:pPr>
            <a:r>
              <a:rPr lang="en-US" altLang="ko-KR" b="1" dirty="0">
                <a:solidFill>
                  <a:srgbClr val="CC3300"/>
                </a:solidFill>
              </a:rPr>
              <a:t>Occupancy</a:t>
            </a:r>
          </a:p>
          <a:p>
            <a:pPr lvl="3" eaLnBrk="1" hangingPunct="1">
              <a:lnSpc>
                <a:spcPct val="80000"/>
              </a:lnSpc>
            </a:pPr>
            <a:r>
              <a:rPr lang="en-US" altLang="ko-KR" dirty="0"/>
              <a:t>Assembly</a:t>
            </a:r>
          </a:p>
          <a:p>
            <a:pPr lvl="3" eaLnBrk="1" hangingPunct="1">
              <a:lnSpc>
                <a:spcPct val="80000"/>
              </a:lnSpc>
            </a:pPr>
            <a:r>
              <a:rPr lang="en-US" altLang="ko-KR" dirty="0"/>
              <a:t>Business</a:t>
            </a:r>
          </a:p>
          <a:p>
            <a:pPr lvl="3" eaLnBrk="1" hangingPunct="1">
              <a:lnSpc>
                <a:spcPct val="80000"/>
              </a:lnSpc>
            </a:pPr>
            <a:r>
              <a:rPr lang="en-US" altLang="ko-KR" dirty="0"/>
              <a:t>Educational</a:t>
            </a:r>
          </a:p>
          <a:p>
            <a:pPr lvl="3" eaLnBrk="1" hangingPunct="1">
              <a:lnSpc>
                <a:spcPct val="80000"/>
              </a:lnSpc>
            </a:pPr>
            <a:r>
              <a:rPr lang="en-US" altLang="ko-KR" dirty="0"/>
              <a:t>Factory &amp; Industrial</a:t>
            </a:r>
          </a:p>
          <a:p>
            <a:pPr lvl="3" eaLnBrk="1" hangingPunct="1">
              <a:lnSpc>
                <a:spcPct val="80000"/>
              </a:lnSpc>
            </a:pPr>
            <a:r>
              <a:rPr lang="en-US" altLang="ko-KR" dirty="0"/>
              <a:t>High Hazard</a:t>
            </a:r>
          </a:p>
          <a:p>
            <a:pPr lvl="3" eaLnBrk="1" hangingPunct="1">
              <a:lnSpc>
                <a:spcPct val="80000"/>
              </a:lnSpc>
            </a:pPr>
            <a:r>
              <a:rPr lang="en-US" altLang="ko-KR" dirty="0"/>
              <a:t>Institutional</a:t>
            </a:r>
          </a:p>
          <a:p>
            <a:pPr lvl="3" eaLnBrk="1" hangingPunct="1">
              <a:lnSpc>
                <a:spcPct val="80000"/>
              </a:lnSpc>
            </a:pPr>
            <a:r>
              <a:rPr lang="en-US" altLang="ko-KR" dirty="0"/>
              <a:t>Mercantile</a:t>
            </a:r>
          </a:p>
          <a:p>
            <a:pPr lvl="3" eaLnBrk="1" hangingPunct="1">
              <a:lnSpc>
                <a:spcPct val="80000"/>
              </a:lnSpc>
            </a:pPr>
            <a:r>
              <a:rPr lang="en-US" altLang="ko-KR" dirty="0"/>
              <a:t>Residential</a:t>
            </a:r>
          </a:p>
          <a:p>
            <a:pPr lvl="3" eaLnBrk="1" hangingPunct="1">
              <a:lnSpc>
                <a:spcPct val="80000"/>
              </a:lnSpc>
            </a:pPr>
            <a:r>
              <a:rPr lang="en-US" altLang="ko-KR" dirty="0"/>
              <a:t>Storage</a:t>
            </a:r>
          </a:p>
          <a:p>
            <a:pPr lvl="3" eaLnBrk="1" hangingPunct="1">
              <a:lnSpc>
                <a:spcPct val="80000"/>
              </a:lnSpc>
            </a:pPr>
            <a:r>
              <a:rPr lang="en-US" altLang="ko-KR" dirty="0"/>
              <a:t>Utility/Miscellaneous</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Structural Fire Design in Codes and Standards</a:t>
            </a:r>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6500" y="4392699"/>
            <a:ext cx="2183019" cy="2822089"/>
          </a:xfrm>
          <a:prstGeom prst="rect">
            <a:avLst/>
          </a:prstGeom>
        </p:spPr>
      </p:pic>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2631" y="4392699"/>
            <a:ext cx="2183019" cy="2822089"/>
          </a:xfrm>
          <a:prstGeom prst="rect">
            <a:avLst/>
          </a:prstGeom>
        </p:spPr>
      </p:pic>
      <p:pic>
        <p:nvPicPr>
          <p:cNvPr id="9" name="그림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5963" y="4392699"/>
            <a:ext cx="2177281" cy="2822090"/>
          </a:xfrm>
          <a:prstGeom prst="rect">
            <a:avLst/>
          </a:prstGeom>
        </p:spPr>
      </p:pic>
    </p:spTree>
    <p:extLst>
      <p:ext uri="{BB962C8B-B14F-4D97-AF65-F5344CB8AC3E}">
        <p14:creationId xmlns:p14="http://schemas.microsoft.com/office/powerpoint/2010/main" val="1124463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7" y="1078670"/>
            <a:ext cx="10401762" cy="1117786"/>
          </a:xfrm>
        </p:spPr>
        <p:txBody>
          <a:bodyPr/>
          <a:lstStyle/>
          <a:p>
            <a:r>
              <a:rPr lang="en-US" altLang="ko-KR" dirty="0">
                <a:ea typeface="굴림" panose="020B0600000101010101" pitchFamily="50" charset="-127"/>
              </a:rPr>
              <a:t>Fire-resistance Requirements in Codes and Standards </a:t>
            </a:r>
            <a:endParaRPr lang="en-US" altLang="ko-KR" dirty="0"/>
          </a:p>
          <a:p>
            <a:pPr lvl="1" eaLnBrk="1" hangingPunct="1">
              <a:lnSpc>
                <a:spcPct val="80000"/>
              </a:lnSpc>
            </a:pPr>
            <a:endParaRPr lang="en-US" altLang="ko-KR" dirty="0">
              <a:ea typeface="굴림" panose="020B0600000101010101" pitchFamily="50" charset="-127"/>
            </a:endParaRPr>
          </a:p>
          <a:p>
            <a:pPr lvl="1" eaLnBrk="1" hangingPunct="1">
              <a:lnSpc>
                <a:spcPct val="80000"/>
              </a:lnSpc>
            </a:pPr>
            <a:r>
              <a:rPr lang="en-US" altLang="ko-KR" b="1" dirty="0">
                <a:solidFill>
                  <a:srgbClr val="CC3300"/>
                </a:solidFill>
                <a:ea typeface="굴림" panose="020B0600000101010101" pitchFamily="50" charset="-127"/>
              </a:rPr>
              <a:t>Maximum allowable height &amp; area of a building</a:t>
            </a:r>
            <a:r>
              <a:rPr lang="en-US" altLang="ko-KR" dirty="0">
                <a:ea typeface="굴림" panose="020B0600000101010101" pitchFamily="50" charset="-127"/>
              </a:rPr>
              <a:t> are determined based on </a:t>
            </a:r>
          </a:p>
          <a:p>
            <a:pPr lvl="2" eaLnBrk="1" hangingPunct="1">
              <a:lnSpc>
                <a:spcPct val="80000"/>
              </a:lnSpc>
            </a:pPr>
            <a:r>
              <a:rPr lang="en-US" altLang="ko-KR" dirty="0"/>
              <a:t>Construction type &amp; Occupancy </a:t>
            </a:r>
            <a:endParaRPr lang="en-US" altLang="ko-KR" dirty="0">
              <a:ea typeface="굴림" panose="020B0600000101010101" pitchFamily="50" charset="-127"/>
            </a:endParaRPr>
          </a:p>
          <a:p>
            <a:pPr lvl="1" eaLnBrk="1" hangingPunct="1">
              <a:lnSpc>
                <a:spcPct val="80000"/>
              </a:lnSpc>
            </a:pPr>
            <a:endParaRPr lang="en-US" altLang="ko-KR" dirty="0">
              <a:ea typeface="굴림" panose="020B0600000101010101" pitchFamily="50" charset="-127"/>
            </a:endParaRP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Structural Fire Design in Codes and Standards</a:t>
            </a:r>
          </a:p>
        </p:txBody>
      </p:sp>
      <p:pic>
        <p:nvPicPr>
          <p:cNvPr id="4" name="그림 3"/>
          <p:cNvPicPr>
            <a:picLocks noChangeAspect="1"/>
          </p:cNvPicPr>
          <p:nvPr/>
        </p:nvPicPr>
        <p:blipFill>
          <a:blip r:embed="rId2"/>
          <a:stretch>
            <a:fillRect/>
          </a:stretch>
        </p:blipFill>
        <p:spPr>
          <a:xfrm>
            <a:off x="1156831" y="2266130"/>
            <a:ext cx="8379410" cy="4934881"/>
          </a:xfrm>
          <a:prstGeom prst="rect">
            <a:avLst/>
          </a:prstGeom>
        </p:spPr>
      </p:pic>
    </p:spTree>
    <p:extLst>
      <p:ext uri="{BB962C8B-B14F-4D97-AF65-F5344CB8AC3E}">
        <p14:creationId xmlns:p14="http://schemas.microsoft.com/office/powerpoint/2010/main" val="3461966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7" y="1078670"/>
            <a:ext cx="10401762" cy="1261802"/>
          </a:xfrm>
        </p:spPr>
        <p:txBody>
          <a:bodyPr/>
          <a:lstStyle/>
          <a:p>
            <a:r>
              <a:rPr lang="en-US" altLang="ko-KR" dirty="0">
                <a:ea typeface="굴림" panose="020B0600000101010101" pitchFamily="50" charset="-127"/>
              </a:rPr>
              <a:t>Fire-resistance Requirements in Codes and Standards </a:t>
            </a:r>
            <a:endParaRPr lang="en-US" altLang="ko-KR" dirty="0"/>
          </a:p>
          <a:p>
            <a:pPr lvl="1" eaLnBrk="1" hangingPunct="1">
              <a:lnSpc>
                <a:spcPct val="80000"/>
              </a:lnSpc>
            </a:pPr>
            <a:endParaRPr lang="en-US" altLang="ko-KR" dirty="0">
              <a:ea typeface="굴림" panose="020B0600000101010101" pitchFamily="50" charset="-127"/>
            </a:endParaRPr>
          </a:p>
          <a:p>
            <a:pPr lvl="1" eaLnBrk="1" hangingPunct="1">
              <a:lnSpc>
                <a:spcPct val="80000"/>
              </a:lnSpc>
            </a:pPr>
            <a:r>
              <a:rPr lang="en-US" altLang="ko-KR" b="1" dirty="0">
                <a:solidFill>
                  <a:srgbClr val="CC3300"/>
                </a:solidFill>
                <a:ea typeface="굴림" panose="020B0600000101010101" pitchFamily="50" charset="-127"/>
              </a:rPr>
              <a:t>Fire-resistance rating requirements </a:t>
            </a:r>
            <a:r>
              <a:rPr lang="en-US" altLang="ko-KR" dirty="0">
                <a:ea typeface="굴림" panose="020B0600000101010101" pitchFamily="50" charset="-127"/>
              </a:rPr>
              <a:t>for building elements in IBC (hours)</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Structural Fire Design in Codes and Standards</a:t>
            </a:r>
          </a:p>
        </p:txBody>
      </p:sp>
      <p:graphicFrame>
        <p:nvGraphicFramePr>
          <p:cNvPr id="4" name="Group 81"/>
          <p:cNvGraphicFramePr>
            <a:graphicFrameLocks/>
          </p:cNvGraphicFramePr>
          <p:nvPr>
            <p:extLst>
              <p:ext uri="{D42A27DB-BD31-4B8C-83A1-F6EECF244321}">
                <p14:modId xmlns:p14="http://schemas.microsoft.com/office/powerpoint/2010/main" val="175189065"/>
              </p:ext>
            </p:extLst>
          </p:nvPr>
        </p:nvGraphicFramePr>
        <p:xfrm>
          <a:off x="306140" y="1980431"/>
          <a:ext cx="10081120" cy="2005800"/>
        </p:xfrm>
        <a:graphic>
          <a:graphicData uri="http://schemas.openxmlformats.org/drawingml/2006/table">
            <a:tbl>
              <a:tblPr>
                <a:tableStyleId>{9D7B26C5-4107-4FEC-AEDC-1716B250A1EF}</a:tableStyleId>
              </a:tblPr>
              <a:tblGrid>
                <a:gridCol w="2880320">
                  <a:extLst>
                    <a:ext uri="{9D8B030D-6E8A-4147-A177-3AD203B41FA5}">
                      <a16:colId xmlns:a16="http://schemas.microsoft.com/office/drawing/2014/main" val="373895077"/>
                    </a:ext>
                  </a:extLst>
                </a:gridCol>
                <a:gridCol w="720080">
                  <a:extLst>
                    <a:ext uri="{9D8B030D-6E8A-4147-A177-3AD203B41FA5}">
                      <a16:colId xmlns:a16="http://schemas.microsoft.com/office/drawing/2014/main" val="3748935801"/>
                    </a:ext>
                  </a:extLst>
                </a:gridCol>
                <a:gridCol w="720080">
                  <a:extLst>
                    <a:ext uri="{9D8B030D-6E8A-4147-A177-3AD203B41FA5}">
                      <a16:colId xmlns:a16="http://schemas.microsoft.com/office/drawing/2014/main" val="2126446925"/>
                    </a:ext>
                  </a:extLst>
                </a:gridCol>
                <a:gridCol w="720080">
                  <a:extLst>
                    <a:ext uri="{9D8B030D-6E8A-4147-A177-3AD203B41FA5}">
                      <a16:colId xmlns:a16="http://schemas.microsoft.com/office/drawing/2014/main" val="3635912510"/>
                    </a:ext>
                  </a:extLst>
                </a:gridCol>
                <a:gridCol w="720080">
                  <a:extLst>
                    <a:ext uri="{9D8B030D-6E8A-4147-A177-3AD203B41FA5}">
                      <a16:colId xmlns:a16="http://schemas.microsoft.com/office/drawing/2014/main" val="409650775"/>
                    </a:ext>
                  </a:extLst>
                </a:gridCol>
                <a:gridCol w="720080">
                  <a:extLst>
                    <a:ext uri="{9D8B030D-6E8A-4147-A177-3AD203B41FA5}">
                      <a16:colId xmlns:a16="http://schemas.microsoft.com/office/drawing/2014/main" val="1356081167"/>
                    </a:ext>
                  </a:extLst>
                </a:gridCol>
                <a:gridCol w="720080">
                  <a:extLst>
                    <a:ext uri="{9D8B030D-6E8A-4147-A177-3AD203B41FA5}">
                      <a16:colId xmlns:a16="http://schemas.microsoft.com/office/drawing/2014/main" val="3604128723"/>
                    </a:ext>
                  </a:extLst>
                </a:gridCol>
                <a:gridCol w="1440160">
                  <a:extLst>
                    <a:ext uri="{9D8B030D-6E8A-4147-A177-3AD203B41FA5}">
                      <a16:colId xmlns:a16="http://schemas.microsoft.com/office/drawing/2014/main" val="901055492"/>
                    </a:ext>
                  </a:extLst>
                </a:gridCol>
                <a:gridCol w="720080">
                  <a:extLst>
                    <a:ext uri="{9D8B030D-6E8A-4147-A177-3AD203B41FA5}">
                      <a16:colId xmlns:a16="http://schemas.microsoft.com/office/drawing/2014/main" val="3203417570"/>
                    </a:ext>
                  </a:extLst>
                </a:gridCol>
                <a:gridCol w="720080">
                  <a:extLst>
                    <a:ext uri="{9D8B030D-6E8A-4147-A177-3AD203B41FA5}">
                      <a16:colId xmlns:a16="http://schemas.microsoft.com/office/drawing/2014/main" val="20001775"/>
                    </a:ext>
                  </a:extLst>
                </a:gridCol>
              </a:tblGrid>
              <a:tr h="186660">
                <a:tc rowSpan="2">
                  <a:txBody>
                    <a:bodyPr/>
                    <a:lstStyle/>
                    <a:p>
                      <a:pPr marL="0" marR="0" lvl="0" indent="0" algn="ctr" defTabSz="914400" rtl="0" eaLnBrk="1" fontAlgn="base" latinLnBrk="0" hangingPunct="1">
                        <a:lnSpc>
                          <a:spcPct val="100000"/>
                        </a:lnSpc>
                        <a:spcBef>
                          <a:spcPts val="0"/>
                        </a:spcBef>
                        <a:spcAft>
                          <a:spcPct val="0"/>
                        </a:spcAft>
                        <a:buClr>
                          <a:schemeClr val="bg2"/>
                        </a:buClr>
                        <a:buSzPct val="70000"/>
                        <a:buFont typeface="Wingdings" panose="05000000000000000000" pitchFamily="2" charset="2"/>
                        <a:buNone/>
                        <a:tabLst/>
                      </a:pP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Building e</a:t>
                      </a:r>
                      <a:r>
                        <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lement</a:t>
                      </a:r>
                    </a:p>
                  </a:txBody>
                  <a:tcPr marT="45714" marB="45714" anchor="ctr"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TYPE </a:t>
                      </a:r>
                      <a:r>
                        <a:rPr kumimoji="0" lang="en-US" altLang="ko-KR" sz="1200" b="1"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Ⅰ</a:t>
                      </a:r>
                      <a:endPar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endParaRPr kumimoji="0" lang="en-US" altLang="ko-KR" sz="1400" b="1" i="0" u="none" strike="noStrike" cap="none" normalizeH="0" baseline="0" dirty="0">
                        <a:ln>
                          <a:noFill/>
                        </a:ln>
                        <a:solidFill>
                          <a:schemeClr val="tx1"/>
                        </a:solidFill>
                        <a:effectLst/>
                        <a:latin typeface="Arial" panose="020B0604020202020204" pitchFamily="34" charset="0"/>
                        <a:ea typeface="굴림" panose="020B0600000101010101" pitchFamily="50" charset="-127"/>
                      </a:endParaRP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TYPE </a:t>
                      </a:r>
                      <a:r>
                        <a:rPr kumimoji="0" lang="en-US" altLang="ko-KR" sz="1200" b="1"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Ⅱ</a:t>
                      </a:r>
                      <a:endPar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endParaRPr kumimoji="0" lang="en-US" altLang="ko-KR" sz="1400" b="1" i="0" u="none" strike="noStrike" cap="none" normalizeH="0" baseline="0" dirty="0">
                        <a:ln>
                          <a:noFill/>
                        </a:ln>
                        <a:solidFill>
                          <a:schemeClr val="tx1"/>
                        </a:solidFill>
                        <a:effectLst/>
                        <a:latin typeface="Arial" panose="020B0604020202020204" pitchFamily="34" charset="0"/>
                        <a:ea typeface="굴림" panose="020B0600000101010101" pitchFamily="50" charset="-127"/>
                      </a:endParaRP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TYPE </a:t>
                      </a:r>
                      <a:r>
                        <a:rPr kumimoji="0" lang="en-US" altLang="ko-KR" sz="1200" b="1"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Ⅲ</a:t>
                      </a:r>
                      <a:endPar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endParaRPr kumimoji="0" lang="en-US" altLang="ko-KR" sz="1400" b="1" i="0" u="none" strike="noStrike" cap="none" normalizeH="0" baseline="0" dirty="0">
                        <a:ln>
                          <a:noFill/>
                        </a:ln>
                        <a:solidFill>
                          <a:schemeClr val="tx1"/>
                        </a:solidFill>
                        <a:effectLst/>
                        <a:latin typeface="Arial" panose="020B0604020202020204" pitchFamily="34" charset="0"/>
                        <a:ea typeface="굴림" panose="020B0600000101010101" pitchFamily="50" charset="-127"/>
                      </a:endParaRP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TYPE </a:t>
                      </a:r>
                      <a:r>
                        <a:rPr kumimoji="0" lang="en-US" altLang="ko-KR" sz="1200" b="1"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Ⅳ</a:t>
                      </a:r>
                      <a:endPar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TYPE </a:t>
                      </a:r>
                      <a:r>
                        <a:rPr kumimoji="0" lang="en-US" altLang="ko-KR" sz="1200" b="1"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rPr>
                        <a:t>Ⅳ</a:t>
                      </a:r>
                      <a:endPar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T="45714" marB="45714" anchor="ct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endParaRPr kumimoji="0" lang="en-US" altLang="ko-KR" sz="1400" b="1" i="0" u="none" strike="noStrike" cap="none" normalizeH="0" baseline="0" dirty="0">
                        <a:ln>
                          <a:noFill/>
                        </a:ln>
                        <a:solidFill>
                          <a:schemeClr val="tx1"/>
                        </a:solidFill>
                        <a:effectLst/>
                        <a:latin typeface="Arial" panose="020B0604020202020204" pitchFamily="34" charset="0"/>
                        <a:ea typeface="굴림" panose="020B0600000101010101" pitchFamily="50" charset="-127"/>
                      </a:endParaRP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84866839"/>
                  </a:ext>
                </a:extLst>
              </a:tr>
              <a:tr h="172350">
                <a:tc vMerge="1">
                  <a:txBody>
                    <a:bodyPr/>
                    <a:lstStyle/>
                    <a:p>
                      <a:pPr latinLnBrk="1"/>
                      <a:endParaRPr lang="ko-KR"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A</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B</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A</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B</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A</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B</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HT</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A</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B</a:t>
                      </a:r>
                    </a:p>
                  </a:txBody>
                  <a:tcPr marT="45714" marB="45714" anchor="ct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17290387"/>
                  </a:ext>
                </a:extLst>
              </a:tr>
              <a:tr h="186660">
                <a:tc>
                  <a:txBody>
                    <a:bodyPr/>
                    <a:lstStyle/>
                    <a:p>
                      <a:pPr marL="533400" marR="0" lvl="0" indent="-533400" algn="ctr" defTabSz="914400" rtl="0" eaLnBrk="1" fontAlgn="base" latinLnBrk="0" hangingPunct="1">
                        <a:lnSpc>
                          <a:spcPct val="100000"/>
                        </a:lnSpc>
                        <a:spcBef>
                          <a:spcPts val="0"/>
                        </a:spcBef>
                        <a:spcAft>
                          <a:spcPct val="0"/>
                        </a:spcAft>
                        <a:buClr>
                          <a:schemeClr val="bg2"/>
                        </a:buClr>
                        <a:buSzPct val="70000"/>
                        <a:buFont typeface="Wingdings" panose="05000000000000000000" pitchFamily="2" charset="2"/>
                        <a:buNone/>
                        <a:tabLst/>
                      </a:pPr>
                      <a:r>
                        <a:rPr kumimoji="0" lang="en-US" altLang="ko-KR" sz="120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Primary structural frame</a:t>
                      </a:r>
                    </a:p>
                  </a:txBody>
                  <a:tcPr marT="45714" marB="45714" anchor="ct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3</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2</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1</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0</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1</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0</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HT</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1</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0</a:t>
                      </a:r>
                    </a:p>
                  </a:txBody>
                  <a:tcPr marT="45714" marB="45714" anchor="ct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33699586"/>
                  </a:ext>
                </a:extLst>
              </a:tr>
              <a:tr h="186660">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533400" marR="0" lvl="0" indent="-533400" algn="ctr" defTabSz="914400" rtl="0" eaLnBrk="1" fontAlgn="base" latinLnBrk="0" hangingPunct="1">
                        <a:lnSpc>
                          <a:spcPct val="100000"/>
                        </a:lnSpc>
                        <a:spcBef>
                          <a:spcPts val="0"/>
                        </a:spcBef>
                        <a:spcAft>
                          <a:spcPct val="0"/>
                        </a:spcAft>
                        <a:buClr>
                          <a:schemeClr val="bg2"/>
                        </a:buClr>
                        <a:buSzPct val="70000"/>
                        <a:buFont typeface="Wingdings" panose="05000000000000000000" pitchFamily="2" charset="2"/>
                        <a:buNone/>
                        <a:tabLst/>
                      </a:pPr>
                      <a:r>
                        <a:rPr kumimoji="0" lang="en-US" altLang="ko-KR" sz="120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Exterior bearing walls</a:t>
                      </a:r>
                    </a:p>
                  </a:txBody>
                  <a:tcPr marT="45714" marB="45714" anchor="ct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3</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2</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1</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0</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2</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2</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2</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1</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0</a:t>
                      </a:r>
                    </a:p>
                  </a:txBody>
                  <a:tcPr marT="45714" marB="45714" anchor="ct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657628606"/>
                  </a:ext>
                </a:extLst>
              </a:tr>
              <a:tr h="202032">
                <a:tc>
                  <a:txBody>
                    <a:bodyPr/>
                    <a:lstStyle>
                      <a:lvl1pPr marL="533400" indent="-533400"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marL="914400" indent="-457200" algn="l">
                        <a:spcBef>
                          <a:spcPct val="20000"/>
                        </a:spcBef>
                        <a:buClr>
                          <a:schemeClr val="accent1"/>
                        </a:buClr>
                        <a:buSzPct val="150000"/>
                        <a:defRPr sz="2200">
                          <a:solidFill>
                            <a:schemeClr val="tx1"/>
                          </a:solidFill>
                          <a:latin typeface="Arial" panose="020B0604020202020204" pitchFamily="34" charset="0"/>
                        </a:defRPr>
                      </a:lvl2pPr>
                      <a:lvl3pPr marL="1295400" indent="-381000" algn="l">
                        <a:spcBef>
                          <a:spcPct val="20000"/>
                        </a:spcBef>
                        <a:buClr>
                          <a:schemeClr val="tx1"/>
                        </a:buClr>
                        <a:buSzPct val="150000"/>
                        <a:defRPr sz="2000">
                          <a:solidFill>
                            <a:schemeClr val="tx1"/>
                          </a:solidFill>
                          <a:latin typeface="Arial" panose="020B0604020202020204" pitchFamily="34" charset="0"/>
                        </a:defRPr>
                      </a:lvl3pPr>
                      <a:lvl4pPr marL="1714500" indent="-342900" algn="l">
                        <a:spcBef>
                          <a:spcPct val="20000"/>
                        </a:spcBef>
                        <a:buClr>
                          <a:schemeClr val="tx2"/>
                        </a:buClr>
                        <a:buSzPct val="150000"/>
                        <a:defRPr>
                          <a:solidFill>
                            <a:schemeClr val="tx1"/>
                          </a:solidFill>
                          <a:latin typeface="Arial" panose="020B0604020202020204" pitchFamily="34" charset="0"/>
                        </a:defRPr>
                      </a:lvl4pPr>
                      <a:lvl5pPr marL="2171700" indent="-342900" algn="l">
                        <a:spcBef>
                          <a:spcPct val="20000"/>
                        </a:spcBef>
                        <a:buClr>
                          <a:schemeClr val="folHlink"/>
                        </a:buClr>
                        <a:buSzPct val="150000"/>
                        <a:defRPr>
                          <a:solidFill>
                            <a:schemeClr val="tx1"/>
                          </a:solidFill>
                          <a:latin typeface="Arial" panose="020B0604020202020204" pitchFamily="34" charset="0"/>
                        </a:defRPr>
                      </a:lvl5pPr>
                      <a:lvl6pPr marL="2628900" indent="-342900" fontAlgn="base">
                        <a:spcBef>
                          <a:spcPct val="20000"/>
                        </a:spcBef>
                        <a:spcAft>
                          <a:spcPct val="0"/>
                        </a:spcAft>
                        <a:buClr>
                          <a:schemeClr val="folHlink"/>
                        </a:buClr>
                        <a:buSzPct val="150000"/>
                        <a:defRPr>
                          <a:solidFill>
                            <a:schemeClr val="tx1"/>
                          </a:solidFill>
                          <a:latin typeface="Arial" panose="020B0604020202020204" pitchFamily="34" charset="0"/>
                        </a:defRPr>
                      </a:lvl6pPr>
                      <a:lvl7pPr marL="3086100" indent="-342900" fontAlgn="base">
                        <a:spcBef>
                          <a:spcPct val="20000"/>
                        </a:spcBef>
                        <a:spcAft>
                          <a:spcPct val="0"/>
                        </a:spcAft>
                        <a:buClr>
                          <a:schemeClr val="folHlink"/>
                        </a:buClr>
                        <a:buSzPct val="150000"/>
                        <a:defRPr>
                          <a:solidFill>
                            <a:schemeClr val="tx1"/>
                          </a:solidFill>
                          <a:latin typeface="Arial" panose="020B0604020202020204" pitchFamily="34" charset="0"/>
                        </a:defRPr>
                      </a:lvl7pPr>
                      <a:lvl8pPr marL="3543300" indent="-342900" fontAlgn="base">
                        <a:spcBef>
                          <a:spcPct val="20000"/>
                        </a:spcBef>
                        <a:spcAft>
                          <a:spcPct val="0"/>
                        </a:spcAft>
                        <a:buClr>
                          <a:schemeClr val="folHlink"/>
                        </a:buClr>
                        <a:buSzPct val="150000"/>
                        <a:defRPr>
                          <a:solidFill>
                            <a:schemeClr val="tx1"/>
                          </a:solidFill>
                          <a:latin typeface="Arial" panose="020B0604020202020204" pitchFamily="34" charset="0"/>
                        </a:defRPr>
                      </a:lvl8pPr>
                      <a:lvl9pPr marL="4000500" indent="-342900"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533400" marR="0" lvl="0" indent="-533400" algn="ctr" defTabSz="914400" rtl="0" eaLnBrk="1" fontAlgn="base" latinLnBrk="0" hangingPunct="1">
                        <a:lnSpc>
                          <a:spcPct val="100000"/>
                        </a:lnSpc>
                        <a:spcBef>
                          <a:spcPts val="0"/>
                        </a:spcBef>
                        <a:spcAft>
                          <a:spcPct val="0"/>
                        </a:spcAft>
                        <a:buClr>
                          <a:schemeClr val="bg2"/>
                        </a:buClr>
                        <a:buSzPct val="70000"/>
                        <a:buFont typeface="Wingdings" panose="05000000000000000000" pitchFamily="2" charset="2"/>
                        <a:buNone/>
                        <a:tabLst/>
                        <a:defRPr/>
                      </a:pPr>
                      <a:r>
                        <a:rPr kumimoji="0" lang="en-US" altLang="ko-KR" sz="1200" u="none" strike="noStrike" kern="1200" cap="none" normalizeH="0" baseline="0" dirty="0">
                          <a:ln>
                            <a:noFill/>
                          </a:ln>
                          <a:solidFill>
                            <a:schemeClr val="tx1"/>
                          </a:solidFill>
                          <a:effectLst/>
                          <a:latin typeface="Arial" panose="020B0604020202020204" pitchFamily="34" charset="0"/>
                          <a:ea typeface="+mn-ea"/>
                          <a:cs typeface="Arial" panose="020B0604020202020204" pitchFamily="34" charset="0"/>
                        </a:rPr>
                        <a:t>Interior bearing walls</a:t>
                      </a:r>
                    </a:p>
                  </a:txBody>
                  <a:tcPr marT="45714" marB="45714" anchor="ct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3</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2</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1</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1</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0</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1/HT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1</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0</a:t>
                      </a:r>
                    </a:p>
                  </a:txBody>
                  <a:tcPr marT="45714" marB="45714"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75478586"/>
                  </a:ext>
                </a:extLst>
              </a:tr>
              <a:tr h="317130">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ts val="0"/>
                        </a:spcBef>
                        <a:spcAft>
                          <a:spcPct val="0"/>
                        </a:spcAft>
                        <a:buClr>
                          <a:schemeClr val="bg2"/>
                        </a:buClr>
                        <a:buSzPct val="70000"/>
                        <a:buFont typeface="Wingdings" panose="05000000000000000000" pitchFamily="2" charset="2"/>
                        <a:buNone/>
                        <a:tabLst/>
                      </a:pPr>
                      <a:r>
                        <a:rPr kumimoji="0" lang="en-US" altLang="ko-KR" sz="1200" u="none" strike="noStrike" cap="none" normalizeH="0" baseline="0" dirty="0">
                          <a:ln>
                            <a:noFill/>
                          </a:ln>
                          <a:effectLst/>
                          <a:latin typeface="Arial" panose="020B0604020202020204" pitchFamily="34" charset="0"/>
                          <a:cs typeface="Arial" panose="020B0604020202020204" pitchFamily="34" charset="0"/>
                        </a:rPr>
                        <a:t>Floor</a:t>
                      </a:r>
                      <a:endPar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T="45714" marB="45714" anchor="ct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2</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2</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1</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0</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1</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0</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HT</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1</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0</a:t>
                      </a:r>
                    </a:p>
                  </a:txBody>
                  <a:tcPr marT="45714" marB="45714" anchor="ct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79747301"/>
                  </a:ext>
                </a:extLst>
              </a:tr>
              <a:tr h="317130">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ts val="0"/>
                        </a:spcBef>
                        <a:spcAft>
                          <a:spcPct val="0"/>
                        </a:spcAft>
                        <a:buClr>
                          <a:schemeClr val="bg2"/>
                        </a:buClr>
                        <a:buSzPct val="70000"/>
                        <a:buFont typeface="Wingdings" panose="05000000000000000000" pitchFamily="2" charset="2"/>
                        <a:buNone/>
                        <a:tabLst/>
                      </a:pPr>
                      <a:r>
                        <a:rPr kumimoji="0" lang="en-US" altLang="ko-KR" sz="1200" u="none" strike="noStrike" cap="none" normalizeH="0" baseline="0" dirty="0">
                          <a:ln>
                            <a:noFill/>
                          </a:ln>
                          <a:effectLst/>
                          <a:latin typeface="Arial" panose="020B0604020202020204" pitchFamily="34" charset="0"/>
                          <a:cs typeface="Arial" panose="020B0604020202020204" pitchFamily="34" charset="0"/>
                        </a:rPr>
                        <a:t>Roof</a:t>
                      </a:r>
                      <a:endPar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T="45714" marB="45714" anchor="ct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defRPr/>
                      </a:pPr>
                      <a:r>
                        <a:rPr kumimoji="0" lang="en-US" altLang="ko-KR" sz="1200" u="none" strike="noStrike" cap="none" normalizeH="0" baseline="0" dirty="0">
                          <a:ln>
                            <a:noFill/>
                          </a:ln>
                          <a:effectLst/>
                          <a:latin typeface="Arial" panose="020B0604020202020204" pitchFamily="34" charset="0"/>
                          <a:cs typeface="Arial" panose="020B0604020202020204" pitchFamily="34" charset="0"/>
                        </a:rPr>
                        <a:t>1½</a:t>
                      </a:r>
                      <a:endPar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1</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1</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0</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1</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0</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HT</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1</a:t>
                      </a:r>
                    </a:p>
                  </a:txBody>
                  <a:tcPr marT="45714" marB="4571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lumMod val="95000"/>
                      </a:schemeClr>
                    </a:solidFill>
                  </a:tcPr>
                </a:tc>
                <a:tc>
                  <a:txBody>
                    <a:bodyPr/>
                    <a:lstStyle>
                      <a:lvl1pPr algn="l">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defRPr>
                      </a:lvl1pPr>
                      <a:lvl2pPr algn="l">
                        <a:spcBef>
                          <a:spcPct val="20000"/>
                        </a:spcBef>
                        <a:buClr>
                          <a:schemeClr val="accent1"/>
                        </a:buClr>
                        <a:buSzPct val="150000"/>
                        <a:defRPr sz="2200">
                          <a:solidFill>
                            <a:schemeClr val="tx1"/>
                          </a:solidFill>
                          <a:latin typeface="Arial" panose="020B0604020202020204" pitchFamily="34" charset="0"/>
                        </a:defRPr>
                      </a:lvl2pPr>
                      <a:lvl3pPr algn="l">
                        <a:spcBef>
                          <a:spcPct val="20000"/>
                        </a:spcBef>
                        <a:buClr>
                          <a:schemeClr val="tx1"/>
                        </a:buClr>
                        <a:buSzPct val="150000"/>
                        <a:defRPr sz="2000">
                          <a:solidFill>
                            <a:schemeClr val="tx1"/>
                          </a:solidFill>
                          <a:latin typeface="Arial" panose="020B0604020202020204" pitchFamily="34" charset="0"/>
                        </a:defRPr>
                      </a:lvl3pPr>
                      <a:lvl4pPr algn="l">
                        <a:spcBef>
                          <a:spcPct val="20000"/>
                        </a:spcBef>
                        <a:buClr>
                          <a:schemeClr val="tx2"/>
                        </a:buClr>
                        <a:buSzPct val="150000"/>
                        <a:defRPr>
                          <a:solidFill>
                            <a:schemeClr val="tx1"/>
                          </a:solidFill>
                          <a:latin typeface="Arial" panose="020B0604020202020204" pitchFamily="34" charset="0"/>
                        </a:defRPr>
                      </a:lvl4pPr>
                      <a:lvl5pPr algn="l">
                        <a:spcBef>
                          <a:spcPct val="20000"/>
                        </a:spcBef>
                        <a:buClr>
                          <a:schemeClr val="folHlink"/>
                        </a:buClr>
                        <a:buSzPct val="150000"/>
                        <a:defRPr>
                          <a:solidFill>
                            <a:schemeClr val="tx1"/>
                          </a:solidFill>
                          <a:latin typeface="Arial" panose="020B0604020202020204" pitchFamily="34" charset="0"/>
                        </a:defRPr>
                      </a:lvl5pPr>
                      <a:lvl6pPr fontAlgn="base">
                        <a:spcBef>
                          <a:spcPct val="20000"/>
                        </a:spcBef>
                        <a:spcAft>
                          <a:spcPct val="0"/>
                        </a:spcAft>
                        <a:buClr>
                          <a:schemeClr val="folHlink"/>
                        </a:buClr>
                        <a:buSzPct val="150000"/>
                        <a:defRPr>
                          <a:solidFill>
                            <a:schemeClr val="tx1"/>
                          </a:solidFill>
                          <a:latin typeface="Arial" panose="020B0604020202020204" pitchFamily="34" charset="0"/>
                        </a:defRPr>
                      </a:lvl6pPr>
                      <a:lvl7pPr fontAlgn="base">
                        <a:spcBef>
                          <a:spcPct val="20000"/>
                        </a:spcBef>
                        <a:spcAft>
                          <a:spcPct val="0"/>
                        </a:spcAft>
                        <a:buClr>
                          <a:schemeClr val="folHlink"/>
                        </a:buClr>
                        <a:buSzPct val="150000"/>
                        <a:defRPr>
                          <a:solidFill>
                            <a:schemeClr val="tx1"/>
                          </a:solidFill>
                          <a:latin typeface="Arial" panose="020B0604020202020204" pitchFamily="34" charset="0"/>
                        </a:defRPr>
                      </a:lvl7pPr>
                      <a:lvl8pPr fontAlgn="base">
                        <a:spcBef>
                          <a:spcPct val="20000"/>
                        </a:spcBef>
                        <a:spcAft>
                          <a:spcPct val="0"/>
                        </a:spcAft>
                        <a:buClr>
                          <a:schemeClr val="folHlink"/>
                        </a:buClr>
                        <a:buSzPct val="150000"/>
                        <a:defRPr>
                          <a:solidFill>
                            <a:schemeClr val="tx1"/>
                          </a:solidFill>
                          <a:latin typeface="Arial" panose="020B0604020202020204" pitchFamily="34" charset="0"/>
                        </a:defRPr>
                      </a:lvl8pPr>
                      <a:lvl9pPr fontAlgn="base">
                        <a:spcBef>
                          <a:spcPct val="20000"/>
                        </a:spcBef>
                        <a:spcAft>
                          <a:spcPct val="0"/>
                        </a:spcAft>
                        <a:buClr>
                          <a:schemeClr val="folHlink"/>
                        </a:buClr>
                        <a:buSzPct val="150000"/>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Wingdings" panose="05000000000000000000" pitchFamily="2" charset="2"/>
                        <a:buNone/>
                        <a:tabLst/>
                      </a:pPr>
                      <a:r>
                        <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rPr>
                        <a:t>0</a:t>
                      </a:r>
                    </a:p>
                  </a:txBody>
                  <a:tcPr marT="45714" marB="45714" anchor="ct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1395555748"/>
                  </a:ext>
                </a:extLst>
              </a:tr>
            </a:tbl>
          </a:graphicData>
        </a:graphic>
      </p:graphicFrame>
      <p:pic>
        <p:nvPicPr>
          <p:cNvPr id="5" name="그림 4"/>
          <p:cNvPicPr>
            <a:picLocks noChangeAspect="1"/>
          </p:cNvPicPr>
          <p:nvPr/>
        </p:nvPicPr>
        <p:blipFill>
          <a:blip r:embed="rId2"/>
          <a:stretch>
            <a:fillRect/>
          </a:stretch>
        </p:blipFill>
        <p:spPr>
          <a:xfrm>
            <a:off x="1367746" y="5370103"/>
            <a:ext cx="7963731" cy="2010928"/>
          </a:xfrm>
          <a:prstGeom prst="rect">
            <a:avLst/>
          </a:prstGeom>
        </p:spPr>
      </p:pic>
      <p:sp>
        <p:nvSpPr>
          <p:cNvPr id="6" name="내용 개체 틀 1">
            <a:extLst>
              <a:ext uri="{FF2B5EF4-FFF2-40B4-BE49-F238E27FC236}">
                <a16:creationId xmlns:a16="http://schemas.microsoft.com/office/drawing/2014/main" id="{2CDFB446-047F-4125-A8BC-A70B2E84EE39}"/>
              </a:ext>
            </a:extLst>
          </p:cNvPr>
          <p:cNvSpPr txBox="1">
            <a:spLocks/>
          </p:cNvSpPr>
          <p:nvPr/>
        </p:nvSpPr>
        <p:spPr bwMode="auto">
          <a:xfrm>
            <a:off x="135645" y="4140671"/>
            <a:ext cx="10401762" cy="1261802"/>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65113" indent="-265113" algn="l" defTabSz="1042988" rtl="0" eaLnBrk="0" fontAlgn="base" latinLnBrk="1" hangingPunct="0">
              <a:spcBef>
                <a:spcPct val="20000"/>
              </a:spcBef>
              <a:spcAft>
                <a:spcPct val="0"/>
              </a:spcAft>
              <a:buClrTx/>
              <a:buFont typeface="Wingdings" pitchFamily="2" charset="2"/>
              <a:buChar char="§"/>
              <a:defRPr sz="1800" b="1" kern="1200" baseline="0">
                <a:solidFill>
                  <a:schemeClr val="tx1"/>
                </a:solidFill>
                <a:latin typeface="Arial" pitchFamily="34" charset="0"/>
                <a:ea typeface="맑은 고딕" pitchFamily="50" charset="-127"/>
                <a:cs typeface="Arial" pitchFamily="34" charset="0"/>
              </a:defRPr>
            </a:lvl1pPr>
            <a:lvl2pPr marL="625475" indent="-266700" algn="l" defTabSz="1042988" rtl="0" eaLnBrk="0" fontAlgn="base" latinLnBrk="1" hangingPunct="0">
              <a:spcBef>
                <a:spcPct val="20000"/>
              </a:spcBef>
              <a:spcAft>
                <a:spcPct val="0"/>
              </a:spcAft>
              <a:buFont typeface="Arial" pitchFamily="34" charset="0"/>
              <a:buChar char="•"/>
              <a:defRPr sz="1600" b="0" kern="1200">
                <a:solidFill>
                  <a:schemeClr val="tx1"/>
                </a:solidFill>
                <a:latin typeface="Arial" pitchFamily="34" charset="0"/>
                <a:ea typeface="맑은 고딕" pitchFamily="50" charset="-127"/>
                <a:cs typeface="Arial" pitchFamily="34" charset="0"/>
              </a:defRPr>
            </a:lvl2pPr>
            <a:lvl3pPr marL="984250" indent="-265113" algn="l" defTabSz="1042988" rtl="0" eaLnBrk="0" fontAlgn="base" latinLnBrk="1" hangingPunct="0">
              <a:spcBef>
                <a:spcPct val="20000"/>
              </a:spcBef>
              <a:spcAft>
                <a:spcPct val="0"/>
              </a:spcAft>
              <a:buFont typeface="Arial" pitchFamily="34" charset="0"/>
              <a:buChar char="-"/>
              <a:defRPr sz="1400" b="0" kern="1200">
                <a:solidFill>
                  <a:schemeClr val="tx1"/>
                </a:solidFill>
                <a:latin typeface="Arial" pitchFamily="34" charset="0"/>
                <a:ea typeface="맑은 고딕" pitchFamily="50" charset="-127"/>
                <a:cs typeface="Arial" pitchFamily="34" charset="0"/>
              </a:defRPr>
            </a:lvl3pPr>
            <a:lvl4pPr marL="1344613" indent="-266700" algn="l" defTabSz="1042988" rtl="0" eaLnBrk="0" fontAlgn="base" latinLnBrk="1" hangingPunct="0">
              <a:spcBef>
                <a:spcPct val="20000"/>
              </a:spcBef>
              <a:spcAft>
                <a:spcPct val="0"/>
              </a:spcAft>
              <a:buFont typeface="+mj-lt"/>
              <a:buAutoNum type="arabicParenR"/>
              <a:defRPr sz="1200" b="0" kern="1200">
                <a:solidFill>
                  <a:schemeClr val="tx1"/>
                </a:solidFill>
                <a:latin typeface="Arial" pitchFamily="34" charset="0"/>
                <a:ea typeface="맑은 고딕" pitchFamily="50" charset="-127"/>
                <a:cs typeface="Arial" pitchFamily="34" charset="0"/>
              </a:defRPr>
            </a:lvl4pPr>
            <a:lvl5pPr marL="1703388" indent="-265113" algn="l" defTabSz="1042988" rtl="0" eaLnBrk="0" fontAlgn="base" latinLnBrk="1" hangingPunct="0">
              <a:spcBef>
                <a:spcPct val="20000"/>
              </a:spcBef>
              <a:spcAft>
                <a:spcPct val="0"/>
              </a:spcAft>
              <a:buFont typeface="+mj-lt"/>
              <a:buAutoNum type="alphaLcPeriod"/>
              <a:defRPr sz="1100" b="0" kern="1200">
                <a:solidFill>
                  <a:schemeClr val="tx1"/>
                </a:solidFill>
                <a:latin typeface="Arial" pitchFamily="34" charset="0"/>
                <a:ea typeface="맑은 고딕" pitchFamily="50" charset="-127"/>
                <a:cs typeface="Arial" pitchFamily="34" charset="0"/>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pPr lvl="1" eaLnBrk="1" hangingPunct="1">
              <a:lnSpc>
                <a:spcPct val="80000"/>
              </a:lnSpc>
            </a:pPr>
            <a:r>
              <a:rPr kumimoji="0" lang="en-US" altLang="ko-KR" b="1" dirty="0">
                <a:solidFill>
                  <a:srgbClr val="CC3300"/>
                </a:solidFill>
                <a:ea typeface="굴림" panose="020B0600000101010101" pitchFamily="50" charset="-127"/>
              </a:rPr>
              <a:t>Construction types </a:t>
            </a:r>
            <a:r>
              <a:rPr kumimoji="0" lang="en-US" altLang="ko-KR" dirty="0">
                <a:ea typeface="굴림" panose="020B0600000101010101" pitchFamily="50" charset="-127"/>
              </a:rPr>
              <a:t>in NFPA 220 (Standard on types of building construction)</a:t>
            </a:r>
          </a:p>
          <a:p>
            <a:pPr lvl="2" eaLnBrk="1" hangingPunct="1">
              <a:lnSpc>
                <a:spcPct val="80000"/>
              </a:lnSpc>
            </a:pPr>
            <a:r>
              <a:rPr kumimoji="0" lang="en-US" altLang="ko-KR" dirty="0">
                <a:ea typeface="굴림" panose="020B0600000101010101" pitchFamily="50" charset="-127"/>
              </a:rPr>
              <a:t>3 Digit Code: e.g. 332.  </a:t>
            </a:r>
          </a:p>
          <a:p>
            <a:pPr lvl="2" eaLnBrk="1" hangingPunct="1">
              <a:lnSpc>
                <a:spcPct val="80000"/>
              </a:lnSpc>
            </a:pPr>
            <a:r>
              <a:rPr kumimoji="0" lang="en-US" altLang="ko-KR" dirty="0">
                <a:ea typeface="굴림" panose="020B0600000101010101" pitchFamily="50" charset="-127"/>
              </a:rPr>
              <a:t>1st digit: fire resistance of exterior bearing wall</a:t>
            </a:r>
          </a:p>
          <a:p>
            <a:pPr lvl="2" eaLnBrk="1" hangingPunct="1">
              <a:lnSpc>
                <a:spcPct val="80000"/>
              </a:lnSpc>
            </a:pPr>
            <a:r>
              <a:rPr kumimoji="0" lang="en-US" altLang="ko-KR" dirty="0">
                <a:ea typeface="굴림" panose="020B0600000101010101" pitchFamily="50" charset="-127"/>
              </a:rPr>
              <a:t>2nd digit: fire resistance of columns, beams, girders, trusses and arches </a:t>
            </a:r>
          </a:p>
          <a:p>
            <a:pPr lvl="2" eaLnBrk="1" hangingPunct="1">
              <a:lnSpc>
                <a:spcPct val="80000"/>
              </a:lnSpc>
            </a:pPr>
            <a:r>
              <a:rPr kumimoji="0" lang="en-US" altLang="ko-KR" dirty="0">
                <a:ea typeface="굴림" panose="020B0600000101010101" pitchFamily="50" charset="-127"/>
              </a:rPr>
              <a:t>3rd digit: fire resistance of floor construction</a:t>
            </a:r>
          </a:p>
        </p:txBody>
      </p:sp>
    </p:spTree>
    <p:extLst>
      <p:ext uri="{BB962C8B-B14F-4D97-AF65-F5344CB8AC3E}">
        <p14:creationId xmlns:p14="http://schemas.microsoft.com/office/powerpoint/2010/main" val="1815380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7" y="1078670"/>
            <a:ext cx="10401762" cy="2197905"/>
          </a:xfrm>
        </p:spPr>
        <p:txBody>
          <a:bodyPr/>
          <a:lstStyle/>
          <a:p>
            <a:r>
              <a:rPr lang="en-US" altLang="ko-KR" dirty="0">
                <a:ea typeface="굴림" panose="020B0600000101010101" pitchFamily="50" charset="-127"/>
              </a:rPr>
              <a:t>Traditional </a:t>
            </a:r>
            <a:r>
              <a:rPr lang="en-US" altLang="ko-KR" dirty="0"/>
              <a:t>Approaches to Structural Fire Design</a:t>
            </a:r>
          </a:p>
          <a:p>
            <a:pPr lvl="1"/>
            <a:endParaRPr lang="en-US" altLang="ko-KR" dirty="0">
              <a:ea typeface="굴림" panose="020B0600000101010101" pitchFamily="50" charset="-127"/>
            </a:endParaRPr>
          </a:p>
          <a:p>
            <a:pPr lvl="1"/>
            <a:r>
              <a:rPr lang="en-US" altLang="ko-KR" b="1" dirty="0">
                <a:solidFill>
                  <a:srgbClr val="CC3300"/>
                </a:solidFill>
                <a:ea typeface="굴림" panose="020B0600000101010101" pitchFamily="50" charset="-127"/>
              </a:rPr>
              <a:t>Standard fire test</a:t>
            </a:r>
          </a:p>
          <a:p>
            <a:pPr lvl="2"/>
            <a:r>
              <a:rPr lang="en-US" altLang="ko-KR" dirty="0">
                <a:ea typeface="굴림" panose="020B0600000101010101" pitchFamily="50" charset="-127"/>
              </a:rPr>
              <a:t>Most countries assess fire performance of building materials &amp; elements using full-size fire resistance tests</a:t>
            </a:r>
          </a:p>
          <a:p>
            <a:pPr lvl="2"/>
            <a:r>
              <a:rPr lang="en-US" altLang="ko-KR" dirty="0">
                <a:ea typeface="굴림" panose="020B0600000101010101" pitchFamily="50" charset="-127"/>
              </a:rPr>
              <a:t>Refer to results from standard test; no “engineering analysis” required</a:t>
            </a:r>
          </a:p>
          <a:p>
            <a:pPr lvl="2"/>
            <a:r>
              <a:rPr lang="en-US" altLang="ko-KR" dirty="0">
                <a:ea typeface="굴림" panose="020B0600000101010101" pitchFamily="50" charset="-127"/>
              </a:rPr>
              <a:t>More than 100 years </a:t>
            </a:r>
          </a:p>
          <a:p>
            <a:pPr lvl="2"/>
            <a:r>
              <a:rPr lang="en-US" altLang="ko-KR" dirty="0">
                <a:solidFill>
                  <a:srgbClr val="CC3300"/>
                </a:solidFill>
                <a:ea typeface="굴림" panose="020B0600000101010101" pitchFamily="50" charset="-127"/>
              </a:rPr>
              <a:t>ASTM E119, NFPA 251, UL 263, ISO 834, BS 476 </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Structural Fire Design in Codes and Standards</a:t>
            </a:r>
          </a:p>
        </p:txBody>
      </p:sp>
      <p:pic>
        <p:nvPicPr>
          <p:cNvPr id="6" name="그림 5"/>
          <p:cNvPicPr>
            <a:picLocks noChangeAspect="1"/>
          </p:cNvPicPr>
          <p:nvPr/>
        </p:nvPicPr>
        <p:blipFill>
          <a:blip r:embed="rId2"/>
          <a:stretch>
            <a:fillRect/>
          </a:stretch>
        </p:blipFill>
        <p:spPr>
          <a:xfrm>
            <a:off x="954212" y="3312579"/>
            <a:ext cx="3497757" cy="3547183"/>
          </a:xfrm>
          <a:prstGeom prst="rect">
            <a:avLst/>
          </a:prstGeom>
        </p:spPr>
      </p:pic>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7897" y="3312579"/>
            <a:ext cx="4725287" cy="3527385"/>
          </a:xfrm>
          <a:prstGeom prst="rect">
            <a:avLst/>
          </a:prstGeom>
        </p:spPr>
      </p:pic>
    </p:spTree>
    <p:extLst>
      <p:ext uri="{BB962C8B-B14F-4D97-AF65-F5344CB8AC3E}">
        <p14:creationId xmlns:p14="http://schemas.microsoft.com/office/powerpoint/2010/main" val="2648292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7" y="1078670"/>
            <a:ext cx="10401762" cy="2521941"/>
          </a:xfrm>
        </p:spPr>
        <p:txBody>
          <a:bodyPr/>
          <a:lstStyle/>
          <a:p>
            <a:r>
              <a:rPr lang="en-US" altLang="ko-KR" dirty="0">
                <a:ea typeface="굴림" panose="020B0600000101010101" pitchFamily="50" charset="-127"/>
              </a:rPr>
              <a:t>Traditional </a:t>
            </a:r>
            <a:r>
              <a:rPr lang="en-US" altLang="ko-KR" dirty="0"/>
              <a:t>Approaches to Structural Fire Design</a:t>
            </a:r>
          </a:p>
          <a:p>
            <a:pPr lvl="1"/>
            <a:endParaRPr lang="en-US" altLang="ko-KR" dirty="0">
              <a:ea typeface="굴림" panose="020B0600000101010101" pitchFamily="50" charset="-127"/>
            </a:endParaRPr>
          </a:p>
          <a:p>
            <a:pPr lvl="1"/>
            <a:r>
              <a:rPr lang="en-US" altLang="ko-KR" b="1" dirty="0">
                <a:solidFill>
                  <a:srgbClr val="CC3300"/>
                </a:solidFill>
                <a:ea typeface="굴림" panose="020B0600000101010101" pitchFamily="50" charset="-127"/>
              </a:rPr>
              <a:t>Code-based prescriptive design</a:t>
            </a:r>
          </a:p>
          <a:p>
            <a:pPr lvl="2"/>
            <a:r>
              <a:rPr lang="en-US" altLang="ko-KR" dirty="0"/>
              <a:t>Most codes have been prescriptive in nature for fire resistance evaluation.</a:t>
            </a:r>
          </a:p>
          <a:p>
            <a:pPr lvl="2"/>
            <a:r>
              <a:rPr lang="en-US" altLang="ko-KR" dirty="0"/>
              <a:t>Code-based prescriptive design may restrict designers to take a rational engineering approach to the provisions of fire safety</a:t>
            </a:r>
          </a:p>
          <a:p>
            <a:pPr lvl="2"/>
            <a:endParaRPr lang="en-US" altLang="ko-KR" dirty="0"/>
          </a:p>
          <a:p>
            <a:pPr lvl="1"/>
            <a:r>
              <a:rPr lang="en-US" altLang="ko-KR" sz="1400" b="1" dirty="0">
                <a:solidFill>
                  <a:srgbClr val="CC3300"/>
                </a:solidFill>
              </a:rPr>
              <a:t>Minimum protection of structural parts based on time periods for various noncombustible insulating materials</a:t>
            </a:r>
            <a:endParaRPr lang="en-US" altLang="ko-KR" b="1" dirty="0">
              <a:solidFill>
                <a:srgbClr val="CC3300"/>
              </a:solidFill>
              <a:ea typeface="굴림" panose="020B0600000101010101" pitchFamily="50" charset="-127"/>
            </a:endParaRP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Structural Fire Design in Codes and Standards</a:t>
            </a:r>
          </a:p>
        </p:txBody>
      </p:sp>
      <p:graphicFrame>
        <p:nvGraphicFramePr>
          <p:cNvPr id="4" name="표 3"/>
          <p:cNvGraphicFramePr>
            <a:graphicFrameLocks noGrp="1"/>
          </p:cNvGraphicFramePr>
          <p:nvPr>
            <p:extLst>
              <p:ext uri="{D42A27DB-BD31-4B8C-83A1-F6EECF244321}">
                <p14:modId xmlns:p14="http://schemas.microsoft.com/office/powerpoint/2010/main" val="3599693695"/>
              </p:ext>
            </p:extLst>
          </p:nvPr>
        </p:nvGraphicFramePr>
        <p:xfrm>
          <a:off x="306138" y="3384585"/>
          <a:ext cx="10081120" cy="3924438"/>
        </p:xfrm>
        <a:graphic>
          <a:graphicData uri="http://schemas.openxmlformats.org/drawingml/2006/table">
            <a:tbl>
              <a:tblPr firstRow="1" firstCol="1" bandRow="1">
                <a:tableStyleId>{2D5ABB26-0587-4C30-8999-92F81FD0307C}</a:tableStyleId>
              </a:tblPr>
              <a:tblGrid>
                <a:gridCol w="2016224">
                  <a:extLst>
                    <a:ext uri="{9D8B030D-6E8A-4147-A177-3AD203B41FA5}">
                      <a16:colId xmlns:a16="http://schemas.microsoft.com/office/drawing/2014/main" val="20000"/>
                    </a:ext>
                  </a:extLst>
                </a:gridCol>
                <a:gridCol w="4582328">
                  <a:extLst>
                    <a:ext uri="{9D8B030D-6E8A-4147-A177-3AD203B41FA5}">
                      <a16:colId xmlns:a16="http://schemas.microsoft.com/office/drawing/2014/main" val="20001"/>
                    </a:ext>
                  </a:extLst>
                </a:gridCol>
                <a:gridCol w="870642">
                  <a:extLst>
                    <a:ext uri="{9D8B030D-6E8A-4147-A177-3AD203B41FA5}">
                      <a16:colId xmlns:a16="http://schemas.microsoft.com/office/drawing/2014/main" val="20002"/>
                    </a:ext>
                  </a:extLst>
                </a:gridCol>
                <a:gridCol w="870642">
                  <a:extLst>
                    <a:ext uri="{9D8B030D-6E8A-4147-A177-3AD203B41FA5}">
                      <a16:colId xmlns:a16="http://schemas.microsoft.com/office/drawing/2014/main" val="20003"/>
                    </a:ext>
                  </a:extLst>
                </a:gridCol>
                <a:gridCol w="870642">
                  <a:extLst>
                    <a:ext uri="{9D8B030D-6E8A-4147-A177-3AD203B41FA5}">
                      <a16:colId xmlns:a16="http://schemas.microsoft.com/office/drawing/2014/main" val="20004"/>
                    </a:ext>
                  </a:extLst>
                </a:gridCol>
                <a:gridCol w="870642">
                  <a:extLst>
                    <a:ext uri="{9D8B030D-6E8A-4147-A177-3AD203B41FA5}">
                      <a16:colId xmlns:a16="http://schemas.microsoft.com/office/drawing/2014/main" val="20005"/>
                    </a:ext>
                  </a:extLst>
                </a:gridCol>
              </a:tblGrid>
              <a:tr h="419163">
                <a:tc rowSpan="2">
                  <a:txBody>
                    <a:bodyPr/>
                    <a:lstStyle/>
                    <a:p>
                      <a:pPr algn="ctr">
                        <a:spcBef>
                          <a:spcPts val="0"/>
                        </a:spcBef>
                        <a:spcAft>
                          <a:spcPts val="0"/>
                        </a:spcAft>
                      </a:pPr>
                      <a:r>
                        <a:rPr lang="en-US" sz="1200" kern="100" dirty="0">
                          <a:effectLst/>
                          <a:latin typeface="Arial" panose="020B0604020202020204" pitchFamily="34" charset="0"/>
                          <a:cs typeface="Arial" panose="020B0604020202020204" pitchFamily="34" charset="0"/>
                        </a:rPr>
                        <a:t>Structural parts</a:t>
                      </a:r>
                      <a:endParaRPr lang="ko-KR" sz="1200" kern="100" dirty="0">
                        <a:solidFill>
                          <a:srgbClr val="000000"/>
                        </a:solidFill>
                        <a:effectLst/>
                        <a:latin typeface="Arial" panose="020B0604020202020204" pitchFamily="34" charset="0"/>
                        <a:ea typeface="바탕" panose="02030600000101010101" pitchFamily="18" charset="-127"/>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algn="ctr">
                        <a:spcBef>
                          <a:spcPts val="0"/>
                        </a:spcBef>
                        <a:spcAft>
                          <a:spcPts val="0"/>
                        </a:spcAft>
                      </a:pPr>
                      <a:r>
                        <a:rPr lang="en-US" sz="1200" kern="100" dirty="0">
                          <a:effectLst/>
                          <a:latin typeface="Arial" panose="020B0604020202020204" pitchFamily="34" charset="0"/>
                          <a:cs typeface="Arial" panose="020B0604020202020204" pitchFamily="34" charset="0"/>
                        </a:rPr>
                        <a:t>Insulating material</a:t>
                      </a:r>
                      <a:endParaRPr lang="ko-KR" sz="1200" kern="100" dirty="0">
                        <a:solidFill>
                          <a:srgbClr val="000000"/>
                        </a:solidFill>
                        <a:effectLst/>
                        <a:latin typeface="Arial" panose="020B0604020202020204" pitchFamily="34" charset="0"/>
                        <a:ea typeface="바탕" panose="02030600000101010101" pitchFamily="18" charset="-127"/>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4">
                  <a:txBody>
                    <a:bodyPr/>
                    <a:lstStyle/>
                    <a:p>
                      <a:pPr algn="ctr">
                        <a:spcBef>
                          <a:spcPts val="0"/>
                        </a:spcBef>
                        <a:spcAft>
                          <a:spcPts val="0"/>
                        </a:spcAft>
                      </a:pPr>
                      <a:r>
                        <a:rPr lang="en-US" sz="1200" kern="100" dirty="0">
                          <a:effectLst/>
                          <a:latin typeface="Arial" panose="020B0604020202020204" pitchFamily="34" charset="0"/>
                          <a:cs typeface="Arial" panose="020B0604020202020204" pitchFamily="34" charset="0"/>
                        </a:rPr>
                        <a:t>Minimum thickness for required </a:t>
                      </a:r>
                    </a:p>
                    <a:p>
                      <a:pPr algn="ctr">
                        <a:spcBef>
                          <a:spcPts val="0"/>
                        </a:spcBef>
                        <a:spcAft>
                          <a:spcPts val="0"/>
                        </a:spcAft>
                      </a:pPr>
                      <a:r>
                        <a:rPr lang="en-US" sz="1200" kern="100" dirty="0">
                          <a:effectLst/>
                          <a:latin typeface="Arial" panose="020B0604020202020204" pitchFamily="34" charset="0"/>
                          <a:cs typeface="Arial" panose="020B0604020202020204" pitchFamily="34" charset="0"/>
                        </a:rPr>
                        <a:t>fire resistance time (inches)</a:t>
                      </a:r>
                      <a:endParaRPr lang="ko-KR" sz="1200" kern="100" dirty="0">
                        <a:solidFill>
                          <a:srgbClr val="000000"/>
                        </a:solidFill>
                        <a:effectLst/>
                        <a:latin typeface="Arial" panose="020B0604020202020204" pitchFamily="34" charset="0"/>
                        <a:ea typeface="바탕" panose="02030600000101010101" pitchFamily="18" charset="-127"/>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294916">
                <a:tc vMerge="1">
                  <a:txBody>
                    <a:bodyPr/>
                    <a:lstStyle/>
                    <a:p>
                      <a:pPr latinLnBrk="1"/>
                      <a:endParaRPr lang="ko-KR" altLang="en-US"/>
                    </a:p>
                  </a:txBody>
                  <a:tcPr/>
                </a:tc>
                <a:tc vMerge="1">
                  <a:txBody>
                    <a:bodyPr/>
                    <a:lstStyle/>
                    <a:p>
                      <a:pPr latinLnBrk="1"/>
                      <a:endParaRPr lang="ko-KR" altLang="en-US"/>
                    </a:p>
                  </a:txBody>
                  <a:tcPr/>
                </a:tc>
                <a:tc>
                  <a:txBody>
                    <a:bodyPr/>
                    <a:lstStyle/>
                    <a:p>
                      <a:pPr algn="ctr">
                        <a:spcBef>
                          <a:spcPts val="0"/>
                        </a:spcBef>
                        <a:spcAft>
                          <a:spcPts val="0"/>
                        </a:spcAft>
                      </a:pPr>
                      <a:r>
                        <a:rPr lang="en-US" sz="1200" kern="100" dirty="0">
                          <a:effectLst/>
                          <a:latin typeface="Arial" panose="020B0604020202020204" pitchFamily="34" charset="0"/>
                          <a:cs typeface="Arial" panose="020B0604020202020204" pitchFamily="34" charset="0"/>
                        </a:rPr>
                        <a:t>4 hours</a:t>
                      </a:r>
                      <a:endParaRPr lang="ko-KR" sz="1200" b="1" kern="100" dirty="0">
                        <a:solidFill>
                          <a:srgbClr val="000000"/>
                        </a:solidFill>
                        <a:effectLst/>
                        <a:latin typeface="Arial" panose="020B0604020202020204" pitchFamily="34" charset="0"/>
                        <a:ea typeface="바탕" panose="02030600000101010101" pitchFamily="18" charset="-127"/>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Bef>
                          <a:spcPts val="0"/>
                        </a:spcBef>
                        <a:spcAft>
                          <a:spcPts val="0"/>
                        </a:spcAft>
                      </a:pPr>
                      <a:r>
                        <a:rPr lang="en-US" sz="1200" kern="100" dirty="0">
                          <a:effectLst/>
                          <a:latin typeface="Arial" panose="020B0604020202020204" pitchFamily="34" charset="0"/>
                          <a:cs typeface="Arial" panose="020B0604020202020204" pitchFamily="34" charset="0"/>
                        </a:rPr>
                        <a:t>3 hours</a:t>
                      </a:r>
                      <a:endParaRPr lang="ko-KR" sz="1200" b="1" kern="100" dirty="0">
                        <a:solidFill>
                          <a:srgbClr val="000000"/>
                        </a:solidFill>
                        <a:effectLst/>
                        <a:latin typeface="Arial" panose="020B0604020202020204" pitchFamily="34" charset="0"/>
                        <a:ea typeface="바탕" panose="02030600000101010101" pitchFamily="18" charset="-127"/>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Bef>
                          <a:spcPts val="0"/>
                        </a:spcBef>
                        <a:spcAft>
                          <a:spcPts val="0"/>
                        </a:spcAft>
                      </a:pPr>
                      <a:r>
                        <a:rPr lang="en-US" sz="1200" kern="100" dirty="0">
                          <a:effectLst/>
                          <a:latin typeface="Arial" panose="020B0604020202020204" pitchFamily="34" charset="0"/>
                          <a:cs typeface="Arial" panose="020B0604020202020204" pitchFamily="34" charset="0"/>
                        </a:rPr>
                        <a:t>2 hours</a:t>
                      </a:r>
                      <a:endParaRPr lang="ko-KR" sz="1200" b="1" kern="100" dirty="0">
                        <a:solidFill>
                          <a:srgbClr val="000000"/>
                        </a:solidFill>
                        <a:effectLst/>
                        <a:latin typeface="Arial" panose="020B0604020202020204" pitchFamily="34" charset="0"/>
                        <a:ea typeface="바탕" panose="02030600000101010101" pitchFamily="18" charset="-127"/>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Bef>
                          <a:spcPts val="0"/>
                        </a:spcBef>
                        <a:spcAft>
                          <a:spcPts val="0"/>
                        </a:spcAft>
                      </a:pPr>
                      <a:r>
                        <a:rPr lang="en-US" sz="1200" kern="100" dirty="0">
                          <a:effectLst/>
                          <a:latin typeface="Arial" panose="020B0604020202020204" pitchFamily="34" charset="0"/>
                          <a:cs typeface="Arial" panose="020B0604020202020204" pitchFamily="34" charset="0"/>
                        </a:rPr>
                        <a:t>1 hour</a:t>
                      </a:r>
                      <a:endParaRPr lang="ko-KR" sz="1200" b="1" kern="100" dirty="0">
                        <a:solidFill>
                          <a:srgbClr val="000000"/>
                        </a:solidFill>
                        <a:effectLst/>
                        <a:latin typeface="Arial" panose="020B0604020202020204" pitchFamily="34" charset="0"/>
                        <a:ea typeface="바탕" panose="02030600000101010101" pitchFamily="18" charset="-127"/>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349303">
                <a:tc rowSpan="6">
                  <a:txBody>
                    <a:bodyPr/>
                    <a:lstStyle/>
                    <a:p>
                      <a:pPr algn="ctr">
                        <a:spcBef>
                          <a:spcPts val="0"/>
                        </a:spcBef>
                        <a:spcAft>
                          <a:spcPts val="0"/>
                        </a:spcAft>
                      </a:pPr>
                      <a:r>
                        <a:rPr lang="en-US" sz="1200" kern="100" dirty="0">
                          <a:effectLst/>
                          <a:latin typeface="Arial" panose="020B0604020202020204" pitchFamily="34" charset="0"/>
                          <a:cs typeface="Arial" panose="020B0604020202020204" pitchFamily="34" charset="0"/>
                        </a:rPr>
                        <a:t>Steel columns </a:t>
                      </a:r>
                    </a:p>
                    <a:p>
                      <a:pPr algn="ctr">
                        <a:spcBef>
                          <a:spcPts val="0"/>
                        </a:spcBef>
                        <a:spcAft>
                          <a:spcPts val="0"/>
                        </a:spcAft>
                      </a:pPr>
                      <a:r>
                        <a:rPr lang="en-US" sz="1200" kern="100" dirty="0">
                          <a:effectLst/>
                          <a:latin typeface="Arial" panose="020B0604020202020204" pitchFamily="34" charset="0"/>
                          <a:cs typeface="Arial" panose="020B0604020202020204" pitchFamily="34" charset="0"/>
                        </a:rPr>
                        <a:t>and </a:t>
                      </a:r>
                      <a:endParaRPr lang="ko-KR" sz="1200" kern="100" dirty="0">
                        <a:effectLst/>
                        <a:latin typeface="Arial" panose="020B0604020202020204" pitchFamily="34" charset="0"/>
                        <a:cs typeface="Arial" panose="020B0604020202020204" pitchFamily="34" charset="0"/>
                      </a:endParaRPr>
                    </a:p>
                    <a:p>
                      <a:pPr algn="ctr">
                        <a:spcBef>
                          <a:spcPts val="0"/>
                        </a:spcBef>
                        <a:spcAft>
                          <a:spcPts val="0"/>
                        </a:spcAft>
                      </a:pPr>
                      <a:r>
                        <a:rPr lang="en-US" sz="1200" kern="100" dirty="0">
                          <a:effectLst/>
                          <a:latin typeface="Arial" panose="020B0604020202020204" pitchFamily="34" charset="0"/>
                          <a:cs typeface="Arial" panose="020B0604020202020204" pitchFamily="34" charset="0"/>
                        </a:rPr>
                        <a:t>all of primary trusses</a:t>
                      </a:r>
                      <a:endParaRPr lang="ko-KR" sz="1200" kern="100" dirty="0">
                        <a:solidFill>
                          <a:srgbClr val="000000"/>
                        </a:solidFill>
                        <a:effectLst/>
                        <a:latin typeface="Arial" panose="020B0604020202020204" pitchFamily="34" charset="0"/>
                        <a:ea typeface="바탕" panose="02030600000101010101" pitchFamily="18" charset="-127"/>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000" kern="100" dirty="0">
                          <a:effectLst/>
                          <a:latin typeface="Arial" panose="020B0604020202020204" pitchFamily="34" charset="0"/>
                          <a:cs typeface="Arial" panose="020B0604020202020204" pitchFamily="34" charset="0"/>
                        </a:rPr>
                        <a:t>Carbonate, lightweight and sand-lightweight aggregate concrete, </a:t>
                      </a:r>
                    </a:p>
                    <a:p>
                      <a:pPr algn="ctr">
                        <a:spcBef>
                          <a:spcPts val="0"/>
                        </a:spcBef>
                        <a:spcAft>
                          <a:spcPts val="0"/>
                        </a:spcAft>
                      </a:pPr>
                      <a:r>
                        <a:rPr lang="en-US" sz="1000" kern="100" dirty="0">
                          <a:effectLst/>
                          <a:latin typeface="Arial" panose="020B0604020202020204" pitchFamily="34" charset="0"/>
                          <a:cs typeface="Arial" panose="020B0604020202020204" pitchFamily="34" charset="0"/>
                        </a:rPr>
                        <a:t>members 6”×6” or greater</a:t>
                      </a:r>
                      <a:endParaRPr lang="ko-KR" sz="1000" kern="100" dirty="0">
                        <a:solidFill>
                          <a:srgbClr val="000000"/>
                        </a:solidFill>
                        <a:effectLst/>
                        <a:latin typeface="Arial" panose="020B0604020202020204" pitchFamily="34" charset="0"/>
                        <a:ea typeface="바탕" panose="02030600000101010101" pitchFamily="18" charset="-127"/>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2.5</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2</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1.5</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1</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349303">
                <a:tc vMerge="1">
                  <a:txBody>
                    <a:bodyPr/>
                    <a:lstStyle/>
                    <a:p>
                      <a:pPr latinLnBrk="1"/>
                      <a:endParaRPr lang="ko-KR" altLang="en-US"/>
                    </a:p>
                  </a:txBody>
                  <a:tcPr/>
                </a:tc>
                <a:tc>
                  <a:txBody>
                    <a:bodyPr/>
                    <a:lstStyle/>
                    <a:p>
                      <a:pPr algn="ctr">
                        <a:spcBef>
                          <a:spcPts val="0"/>
                        </a:spcBef>
                        <a:spcAft>
                          <a:spcPts val="0"/>
                        </a:spcAft>
                      </a:pPr>
                      <a:r>
                        <a:rPr lang="en-US" sz="1000" kern="100" dirty="0">
                          <a:effectLst/>
                          <a:latin typeface="Arial" panose="020B0604020202020204" pitchFamily="34" charset="0"/>
                          <a:cs typeface="Arial" panose="020B0604020202020204" pitchFamily="34" charset="0"/>
                        </a:rPr>
                        <a:t>Carbonate, lightweight and sand-lightweight aggregate concrete, </a:t>
                      </a:r>
                    </a:p>
                    <a:p>
                      <a:pPr algn="ctr">
                        <a:spcBef>
                          <a:spcPts val="0"/>
                        </a:spcBef>
                        <a:spcAft>
                          <a:spcPts val="0"/>
                        </a:spcAft>
                      </a:pPr>
                      <a:r>
                        <a:rPr lang="en-US" sz="1000" kern="100" dirty="0">
                          <a:effectLst/>
                          <a:latin typeface="Arial" panose="020B0604020202020204" pitchFamily="34" charset="0"/>
                          <a:cs typeface="Arial" panose="020B0604020202020204" pitchFamily="34" charset="0"/>
                        </a:rPr>
                        <a:t>members 8”×8” or greater</a:t>
                      </a:r>
                      <a:endParaRPr lang="ko-KR" sz="1000" kern="100" dirty="0">
                        <a:solidFill>
                          <a:srgbClr val="000000"/>
                        </a:solidFill>
                        <a:effectLst/>
                        <a:latin typeface="Arial" panose="020B0604020202020204" pitchFamily="34" charset="0"/>
                        <a:ea typeface="바탕" panose="02030600000101010101" pitchFamily="18" charset="-127"/>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2</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1.5</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1</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1</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349303">
                <a:tc vMerge="1">
                  <a:txBody>
                    <a:bodyPr/>
                    <a:lstStyle/>
                    <a:p>
                      <a:pPr latinLnBrk="1"/>
                      <a:endParaRPr lang="ko-KR" altLang="en-US"/>
                    </a:p>
                  </a:txBody>
                  <a:tcPr/>
                </a:tc>
                <a:tc>
                  <a:txBody>
                    <a:bodyPr/>
                    <a:lstStyle/>
                    <a:p>
                      <a:pPr algn="ctr">
                        <a:spcBef>
                          <a:spcPts val="0"/>
                        </a:spcBef>
                        <a:spcAft>
                          <a:spcPts val="0"/>
                        </a:spcAft>
                      </a:pPr>
                      <a:r>
                        <a:rPr lang="en-US" sz="1000" kern="100" dirty="0">
                          <a:effectLst/>
                          <a:latin typeface="Arial" panose="020B0604020202020204" pitchFamily="34" charset="0"/>
                          <a:cs typeface="Arial" panose="020B0604020202020204" pitchFamily="34" charset="0"/>
                        </a:rPr>
                        <a:t>Carbonate, lightweight and sand-lightweight aggregate concrete, </a:t>
                      </a:r>
                    </a:p>
                    <a:p>
                      <a:pPr algn="ctr">
                        <a:spcBef>
                          <a:spcPts val="0"/>
                        </a:spcBef>
                        <a:spcAft>
                          <a:spcPts val="0"/>
                        </a:spcAft>
                      </a:pPr>
                      <a:r>
                        <a:rPr lang="en-US" sz="1000" kern="100" dirty="0">
                          <a:effectLst/>
                          <a:latin typeface="Arial" panose="020B0604020202020204" pitchFamily="34" charset="0"/>
                          <a:cs typeface="Arial" panose="020B0604020202020204" pitchFamily="34" charset="0"/>
                        </a:rPr>
                        <a:t>members 12”×12” or greater</a:t>
                      </a:r>
                      <a:endParaRPr lang="ko-KR" sz="1000" kern="100" dirty="0">
                        <a:solidFill>
                          <a:srgbClr val="000000"/>
                        </a:solidFill>
                        <a:effectLst/>
                        <a:latin typeface="Arial" panose="020B0604020202020204" pitchFamily="34" charset="0"/>
                        <a:ea typeface="바탕" panose="02030600000101010101" pitchFamily="18" charset="-127"/>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1.5</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1</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1</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1</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311212">
                <a:tc vMerge="1">
                  <a:txBody>
                    <a:bodyPr/>
                    <a:lstStyle/>
                    <a:p>
                      <a:pPr latinLnBrk="1"/>
                      <a:endParaRPr lang="ko-KR" altLang="en-US"/>
                    </a:p>
                  </a:txBody>
                  <a:tcPr/>
                </a:tc>
                <a:tc>
                  <a:txBody>
                    <a:bodyPr/>
                    <a:lstStyle/>
                    <a:p>
                      <a:pPr algn="ctr">
                        <a:spcBef>
                          <a:spcPts val="0"/>
                        </a:spcBef>
                        <a:spcAft>
                          <a:spcPts val="0"/>
                        </a:spcAft>
                      </a:pPr>
                      <a:r>
                        <a:rPr lang="en-US" sz="1000" kern="100" dirty="0">
                          <a:effectLst/>
                          <a:latin typeface="Arial" panose="020B0604020202020204" pitchFamily="34" charset="0"/>
                          <a:cs typeface="Arial" panose="020B0604020202020204" pitchFamily="34" charset="0"/>
                        </a:rPr>
                        <a:t>Siliceous aggregate concrete, members 6”×6” or greater</a:t>
                      </a:r>
                      <a:endParaRPr lang="ko-KR" sz="1000" kern="100" dirty="0">
                        <a:solidFill>
                          <a:srgbClr val="000000"/>
                        </a:solidFill>
                        <a:effectLst/>
                        <a:latin typeface="Arial" panose="020B0604020202020204" pitchFamily="34" charset="0"/>
                        <a:ea typeface="바탕" panose="02030600000101010101" pitchFamily="18" charset="-127"/>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3</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2</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1.5</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1</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311212">
                <a:tc vMerge="1">
                  <a:txBody>
                    <a:bodyPr/>
                    <a:lstStyle/>
                    <a:p>
                      <a:pPr latinLnBrk="1"/>
                      <a:endParaRPr lang="ko-KR" altLang="en-US"/>
                    </a:p>
                  </a:txBody>
                  <a:tcPr/>
                </a:tc>
                <a:tc>
                  <a:txBody>
                    <a:bodyPr/>
                    <a:lstStyle/>
                    <a:p>
                      <a:pPr algn="ctr">
                        <a:spcBef>
                          <a:spcPts val="0"/>
                        </a:spcBef>
                        <a:spcAft>
                          <a:spcPts val="0"/>
                        </a:spcAft>
                      </a:pPr>
                      <a:r>
                        <a:rPr lang="en-US" sz="1000" kern="100" dirty="0">
                          <a:effectLst/>
                          <a:latin typeface="Arial" panose="020B0604020202020204" pitchFamily="34" charset="0"/>
                          <a:cs typeface="Arial" panose="020B0604020202020204" pitchFamily="34" charset="0"/>
                        </a:rPr>
                        <a:t>Siliceous aggregate concrete, members 8”×8” or greater</a:t>
                      </a:r>
                      <a:endParaRPr lang="ko-KR" sz="1000" kern="100" dirty="0">
                        <a:solidFill>
                          <a:srgbClr val="000000"/>
                        </a:solidFill>
                        <a:effectLst/>
                        <a:latin typeface="Arial" panose="020B0604020202020204" pitchFamily="34" charset="0"/>
                        <a:ea typeface="바탕" panose="02030600000101010101" pitchFamily="18" charset="-127"/>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2.5</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2</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1</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1</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311212">
                <a:tc vMerge="1">
                  <a:txBody>
                    <a:bodyPr/>
                    <a:lstStyle/>
                    <a:p>
                      <a:pPr latinLnBrk="1"/>
                      <a:endParaRPr lang="ko-KR" altLang="en-US"/>
                    </a:p>
                  </a:txBody>
                  <a:tcPr/>
                </a:tc>
                <a:tc>
                  <a:txBody>
                    <a:bodyPr/>
                    <a:lstStyle/>
                    <a:p>
                      <a:pPr algn="ctr">
                        <a:spcBef>
                          <a:spcPts val="0"/>
                        </a:spcBef>
                        <a:spcAft>
                          <a:spcPts val="0"/>
                        </a:spcAft>
                      </a:pPr>
                      <a:r>
                        <a:rPr lang="en-US" sz="1000" kern="100" dirty="0">
                          <a:effectLst/>
                          <a:latin typeface="Arial" panose="020B0604020202020204" pitchFamily="34" charset="0"/>
                          <a:cs typeface="Arial" panose="020B0604020202020204" pitchFamily="34" charset="0"/>
                        </a:rPr>
                        <a:t>Siliceous aggregate concrete, members 12”×12” or greater</a:t>
                      </a:r>
                      <a:endParaRPr lang="ko-KR" sz="1000" kern="100" dirty="0">
                        <a:solidFill>
                          <a:srgbClr val="000000"/>
                        </a:solidFill>
                        <a:effectLst/>
                        <a:latin typeface="Arial" panose="020B0604020202020204" pitchFamily="34" charset="0"/>
                        <a:ea typeface="바탕" panose="02030600000101010101" pitchFamily="18" charset="-127"/>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2</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1</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1</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1</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r h="614407">
                <a:tc rowSpan="2">
                  <a:txBody>
                    <a:bodyPr/>
                    <a:lstStyle/>
                    <a:p>
                      <a:pPr algn="ctr">
                        <a:spcBef>
                          <a:spcPts val="0"/>
                        </a:spcBef>
                        <a:spcAft>
                          <a:spcPts val="0"/>
                        </a:spcAft>
                      </a:pPr>
                      <a:r>
                        <a:rPr lang="en-US" sz="1200" kern="100" dirty="0">
                          <a:effectLst/>
                          <a:latin typeface="Arial" panose="020B0604020202020204" pitchFamily="34" charset="0"/>
                          <a:cs typeface="Arial" panose="020B0604020202020204" pitchFamily="34" charset="0"/>
                        </a:rPr>
                        <a:t>Webs or flanges of </a:t>
                      </a:r>
                    </a:p>
                    <a:p>
                      <a:pPr algn="ctr">
                        <a:spcBef>
                          <a:spcPts val="0"/>
                        </a:spcBef>
                        <a:spcAft>
                          <a:spcPts val="0"/>
                        </a:spcAft>
                      </a:pPr>
                      <a:r>
                        <a:rPr lang="en-US" sz="1200" kern="100" dirty="0">
                          <a:effectLst/>
                          <a:latin typeface="Arial" panose="020B0604020202020204" pitchFamily="34" charset="0"/>
                          <a:cs typeface="Arial" panose="020B0604020202020204" pitchFamily="34" charset="0"/>
                        </a:rPr>
                        <a:t>steel beams and girders</a:t>
                      </a:r>
                      <a:endParaRPr lang="ko-KR" sz="1200" kern="100" dirty="0">
                        <a:solidFill>
                          <a:srgbClr val="000000"/>
                        </a:solidFill>
                        <a:effectLst/>
                        <a:latin typeface="Arial" panose="020B0604020202020204" pitchFamily="34" charset="0"/>
                        <a:ea typeface="바탕" panose="02030600000101010101" pitchFamily="18" charset="-127"/>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latinLnBrk="0">
                        <a:spcBef>
                          <a:spcPts val="0"/>
                        </a:spcBef>
                        <a:spcAft>
                          <a:spcPts val="0"/>
                        </a:spcAft>
                      </a:pPr>
                      <a:r>
                        <a:rPr lang="en-US" sz="1000" kern="100" dirty="0">
                          <a:solidFill>
                            <a:schemeClr val="tx1"/>
                          </a:solidFill>
                          <a:effectLst/>
                          <a:latin typeface="Arial" panose="020B0604020202020204" pitchFamily="34" charset="0"/>
                          <a:ea typeface="+mn-ea"/>
                          <a:cs typeface="Arial" panose="020B0604020202020204" pitchFamily="34" charset="0"/>
                        </a:rPr>
                        <a:t>Carbonate, lightweight and sand-lightweight aggregate concrete with 3” or finer metal mesh placed 1” from the finished surface anchored to the top flange and providing no less than 0.025 square inch of steel area per foot in each direction</a:t>
                      </a:r>
                      <a:endParaRPr lang="ko-KR" sz="10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2</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1.5</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1</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1</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614407">
                <a:tc vMerge="1">
                  <a:txBody>
                    <a:bodyPr/>
                    <a:lstStyle/>
                    <a:p>
                      <a:pPr algn="ctr">
                        <a:spcBef>
                          <a:spcPts val="0"/>
                        </a:spcBef>
                        <a:spcAft>
                          <a:spcPts val="0"/>
                        </a:spcAft>
                      </a:pPr>
                      <a:endParaRPr lang="ko-KR" sz="1200" kern="100" dirty="0">
                        <a:solidFill>
                          <a:srgbClr val="000000"/>
                        </a:solidFill>
                        <a:effectLst/>
                        <a:latin typeface="Arial" panose="020B0604020202020204" pitchFamily="34" charset="0"/>
                        <a:ea typeface="바탕" panose="02030600000101010101" pitchFamily="18" charset="-127"/>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latinLnBrk="0"/>
                      <a:r>
                        <a:rPr lang="en-US" altLang="ko-KR" sz="1000" kern="100" dirty="0">
                          <a:solidFill>
                            <a:schemeClr val="tx1"/>
                          </a:solidFill>
                          <a:effectLst/>
                          <a:latin typeface="Arial" panose="020B0604020202020204" pitchFamily="34" charset="0"/>
                          <a:ea typeface="+mn-ea"/>
                          <a:cs typeface="Arial" panose="020B0604020202020204" pitchFamily="34" charset="0"/>
                        </a:rPr>
                        <a:t>Siliceous aggregate concrete and concrete excluded in Item 2-1.1 with 3" or finer metal mesh placed 1" from the finished surface anchored to the top flange and providing not less than 0.025 square inch of steel area per foot in each direction.</a:t>
                      </a:r>
                      <a:endParaRPr lang="ko-KR" sz="10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2.5</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2</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1.5</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1</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962856962"/>
                  </a:ext>
                </a:extLst>
              </a:tr>
            </a:tbl>
          </a:graphicData>
        </a:graphic>
      </p:graphicFrame>
    </p:spTree>
    <p:extLst>
      <p:ext uri="{BB962C8B-B14F-4D97-AF65-F5344CB8AC3E}">
        <p14:creationId xmlns:p14="http://schemas.microsoft.com/office/powerpoint/2010/main" val="2616307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7" y="1078670"/>
            <a:ext cx="10401762" cy="2161902"/>
          </a:xfrm>
        </p:spPr>
        <p:txBody>
          <a:bodyPr/>
          <a:lstStyle/>
          <a:p>
            <a:r>
              <a:rPr lang="en-US" altLang="ko-KR" dirty="0"/>
              <a:t>IBC - Calculation Method for Fire Resistance of Structures</a:t>
            </a:r>
          </a:p>
          <a:p>
            <a:pPr lvl="1"/>
            <a:endParaRPr lang="en-US" altLang="ko-KR" dirty="0">
              <a:ea typeface="굴림" panose="020B0600000101010101" pitchFamily="50" charset="-127"/>
            </a:endParaRPr>
          </a:p>
          <a:p>
            <a:pPr lvl="1"/>
            <a:r>
              <a:rPr lang="en-US" altLang="ko-KR" dirty="0">
                <a:ea typeface="굴림" panose="020B0600000101010101" pitchFamily="50" charset="-127"/>
              </a:rPr>
              <a:t>includes </a:t>
            </a:r>
            <a:r>
              <a:rPr lang="en-US" altLang="ko-KR" b="1" dirty="0">
                <a:solidFill>
                  <a:srgbClr val="CC3300"/>
                </a:solidFill>
                <a:ea typeface="굴림" panose="020B0600000101010101" pitchFamily="50" charset="-127"/>
              </a:rPr>
              <a:t>the </a:t>
            </a:r>
            <a:r>
              <a:rPr lang="en-US" altLang="ko-KR" b="1" dirty="0">
                <a:solidFill>
                  <a:srgbClr val="CC3300"/>
                </a:solidFill>
              </a:rPr>
              <a:t>methods </a:t>
            </a:r>
            <a:r>
              <a:rPr lang="en-US" altLang="ko-KR" b="1" dirty="0">
                <a:solidFill>
                  <a:srgbClr val="CC3300"/>
                </a:solidFill>
                <a:ea typeface="굴림" panose="020B0600000101010101" pitchFamily="50" charset="-127"/>
              </a:rPr>
              <a:t>to calculate the fire-resistance rating</a:t>
            </a:r>
            <a:r>
              <a:rPr lang="en-US" altLang="ko-KR" dirty="0">
                <a:ea typeface="굴림" panose="020B0600000101010101" pitchFamily="50" charset="-127"/>
              </a:rPr>
              <a:t> for an assembly (concrete, concrete-masonry, clay masonry, steel and wood).</a:t>
            </a:r>
            <a:endParaRPr lang="en-US" altLang="ko-KR" dirty="0">
              <a:solidFill>
                <a:srgbClr val="CC3300"/>
              </a:solidFill>
              <a:ea typeface="굴림" panose="020B0600000101010101" pitchFamily="50" charset="-127"/>
            </a:endParaRPr>
          </a:p>
          <a:p>
            <a:pPr lvl="1"/>
            <a:endParaRPr lang="en-US" altLang="ko-KR" dirty="0">
              <a:solidFill>
                <a:srgbClr val="CC3300"/>
              </a:solidFill>
              <a:ea typeface="굴림" panose="020B0600000101010101" pitchFamily="50" charset="-127"/>
            </a:endParaRPr>
          </a:p>
          <a:p>
            <a:pPr lvl="1"/>
            <a:endParaRPr lang="en-US" altLang="ko-KR" dirty="0">
              <a:solidFill>
                <a:srgbClr val="CC3300"/>
              </a:solidFill>
              <a:ea typeface="굴림" panose="020B0600000101010101" pitchFamily="50" charset="-127"/>
            </a:endParaRPr>
          </a:p>
          <a:p>
            <a:pPr lvl="1"/>
            <a:endParaRPr lang="en-US" altLang="ko-KR" dirty="0"/>
          </a:p>
          <a:p>
            <a:pPr marL="358775" lvl="1" indent="0">
              <a:buNone/>
            </a:pPr>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Structural Fire Design in Codes and Standards</a:t>
            </a:r>
          </a:p>
        </p:txBody>
      </p:sp>
      <p:pic>
        <p:nvPicPr>
          <p:cNvPr id="4" name="그림 3"/>
          <p:cNvPicPr>
            <a:picLocks noChangeAspect="1"/>
          </p:cNvPicPr>
          <p:nvPr/>
        </p:nvPicPr>
        <p:blipFill rotWithShape="1">
          <a:blip r:embed="rId2"/>
          <a:srcRect b="50313"/>
          <a:stretch/>
        </p:blipFill>
        <p:spPr>
          <a:xfrm>
            <a:off x="676042" y="2376475"/>
            <a:ext cx="9351178" cy="2240053"/>
          </a:xfrm>
          <a:prstGeom prst="rect">
            <a:avLst/>
          </a:prstGeom>
        </p:spPr>
      </p:pic>
      <p:pic>
        <p:nvPicPr>
          <p:cNvPr id="5" name="그림 4"/>
          <p:cNvPicPr>
            <a:picLocks noChangeAspect="1"/>
          </p:cNvPicPr>
          <p:nvPr/>
        </p:nvPicPr>
        <p:blipFill rotWithShape="1">
          <a:blip r:embed="rId2"/>
          <a:srcRect t="52078"/>
          <a:stretch/>
        </p:blipFill>
        <p:spPr>
          <a:xfrm>
            <a:off x="676042" y="4824747"/>
            <a:ext cx="9351178" cy="2160452"/>
          </a:xfrm>
          <a:prstGeom prst="rect">
            <a:avLst/>
          </a:prstGeom>
        </p:spPr>
      </p:pic>
    </p:spTree>
    <p:extLst>
      <p:ext uri="{BB962C8B-B14F-4D97-AF65-F5344CB8AC3E}">
        <p14:creationId xmlns:p14="http://schemas.microsoft.com/office/powerpoint/2010/main" val="1258291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Introduction to Fire Safety</a:t>
            </a:r>
          </a:p>
          <a:p>
            <a:pPr lvl="1"/>
            <a:r>
              <a:rPr lang="en-US" altLang="ko-KR" dirty="0">
                <a:solidFill>
                  <a:prstClr val="black"/>
                </a:solidFill>
              </a:rPr>
              <a:t>Background </a:t>
            </a:r>
          </a:p>
          <a:p>
            <a:pPr lvl="1"/>
            <a:r>
              <a:rPr lang="en-US" altLang="ko-KR" dirty="0">
                <a:solidFill>
                  <a:prstClr val="black"/>
                </a:solidFill>
              </a:rPr>
              <a:t>Fire Safety</a:t>
            </a:r>
          </a:p>
          <a:p>
            <a:pPr lvl="1"/>
            <a:r>
              <a:rPr lang="en-US" altLang="ko-KR" dirty="0">
                <a:solidFill>
                  <a:prstClr val="black"/>
                </a:solidFill>
              </a:rPr>
              <a:t>Fire Resistance</a:t>
            </a:r>
          </a:p>
          <a:p>
            <a:pPr lvl="1"/>
            <a:r>
              <a:rPr lang="en-CA" altLang="ko-KR" dirty="0">
                <a:ea typeface="굴림" panose="020B0600000101010101" pitchFamily="50" charset="-127"/>
              </a:rPr>
              <a:t>Current Issues </a:t>
            </a:r>
            <a:endParaRPr lang="en-US" altLang="ko-KR" dirty="0">
              <a:solidFill>
                <a:prstClr val="black"/>
              </a:solidFill>
            </a:endParaRPr>
          </a:p>
          <a:p>
            <a:pPr lvl="1"/>
            <a:endParaRPr lang="en-US" altLang="ko-KR" dirty="0"/>
          </a:p>
          <a:p>
            <a:r>
              <a:rPr lang="en-US" altLang="ko-KR" dirty="0"/>
              <a:t>Fire and Heat</a:t>
            </a:r>
          </a:p>
          <a:p>
            <a:pPr lvl="1"/>
            <a:r>
              <a:rPr lang="en-US" altLang="ko-KR" dirty="0">
                <a:solidFill>
                  <a:prstClr val="black"/>
                </a:solidFill>
              </a:rPr>
              <a:t>Fuels &amp; Fire Loads</a:t>
            </a:r>
          </a:p>
          <a:p>
            <a:pPr lvl="1"/>
            <a:r>
              <a:rPr lang="en-US" altLang="ko-KR" dirty="0">
                <a:solidFill>
                  <a:prstClr val="black"/>
                </a:solidFill>
              </a:rPr>
              <a:t>Fire Behavior &amp; Heat Transfer</a:t>
            </a:r>
          </a:p>
          <a:p>
            <a:pPr lvl="1"/>
            <a:endParaRPr lang="en-US" altLang="ko-KR" dirty="0">
              <a:solidFill>
                <a:prstClr val="black"/>
              </a:solidFill>
            </a:endParaRPr>
          </a:p>
          <a:p>
            <a:r>
              <a:rPr lang="en-US" altLang="ko-KR" dirty="0">
                <a:solidFill>
                  <a:prstClr val="black"/>
                </a:solidFill>
              </a:rPr>
              <a:t>Structural Fire Design in Codes and Standards </a:t>
            </a:r>
          </a:p>
          <a:p>
            <a:pPr lvl="1"/>
            <a:r>
              <a:rPr lang="en-US" altLang="ko-KR" dirty="0">
                <a:solidFill>
                  <a:prstClr val="black"/>
                </a:solidFill>
              </a:rPr>
              <a:t>Methods of Assessing Fire Resistance</a:t>
            </a:r>
          </a:p>
          <a:p>
            <a:pPr lvl="1"/>
            <a:r>
              <a:rPr lang="en-US" altLang="ko-KR" dirty="0">
                <a:ea typeface="굴림" panose="020B0600000101010101" pitchFamily="50" charset="-127"/>
              </a:rPr>
              <a:t>Fire-resistance Requirements in Codes and Standards </a:t>
            </a:r>
            <a:endParaRPr lang="en-US" altLang="ko-KR" dirty="0"/>
          </a:p>
          <a:p>
            <a:pPr lvl="1"/>
            <a:r>
              <a:rPr lang="en-US" altLang="ko-KR" dirty="0">
                <a:solidFill>
                  <a:prstClr val="black"/>
                </a:solidFill>
              </a:rPr>
              <a:t>Prescriptive Method &amp; Calculation Method in IBC</a:t>
            </a:r>
          </a:p>
          <a:p>
            <a:pPr lvl="1"/>
            <a:r>
              <a:rPr lang="en-US" altLang="ko-KR" dirty="0">
                <a:solidFill>
                  <a:prstClr val="black"/>
                </a:solidFill>
              </a:rPr>
              <a:t>Simple Calculation Method in EUROCODE</a:t>
            </a:r>
          </a:p>
          <a:p>
            <a:endParaRPr lang="en-US" altLang="ko-KR" dirty="0">
              <a:solidFill>
                <a:prstClr val="black"/>
              </a:solidFill>
            </a:endParaRPr>
          </a:p>
          <a:p>
            <a:r>
              <a:rPr lang="en-US" altLang="ko-KR" dirty="0">
                <a:solidFill>
                  <a:prstClr val="black"/>
                </a:solidFill>
              </a:rPr>
              <a:t>Advanced Structural Fire Design</a:t>
            </a:r>
          </a:p>
          <a:p>
            <a:pPr lvl="1"/>
            <a:r>
              <a:rPr lang="en-US" altLang="ko-KR" dirty="0">
                <a:solidFill>
                  <a:prstClr val="black"/>
                </a:solidFill>
              </a:rPr>
              <a:t>Background and Key Issues</a:t>
            </a:r>
          </a:p>
          <a:p>
            <a:pPr lvl="1"/>
            <a:r>
              <a:rPr lang="en-US" altLang="ko-KR" dirty="0">
                <a:solidFill>
                  <a:prstClr val="black"/>
                </a:solidFill>
              </a:rPr>
              <a:t>Performance-based Design Process</a:t>
            </a:r>
          </a:p>
          <a:p>
            <a:pPr lvl="1"/>
            <a:r>
              <a:rPr lang="en-US" altLang="ko-KR" dirty="0">
                <a:solidFill>
                  <a:prstClr val="black"/>
                </a:solidFill>
              </a:rPr>
              <a:t>Whole Building Behavior and the Use of Finite Element Models</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Outline</a:t>
            </a:r>
            <a:endParaRPr lang="ko-KR" altLang="en-US" dirty="0"/>
          </a:p>
        </p:txBody>
      </p:sp>
    </p:spTree>
    <p:extLst>
      <p:ext uri="{BB962C8B-B14F-4D97-AF65-F5344CB8AC3E}">
        <p14:creationId xmlns:p14="http://schemas.microsoft.com/office/powerpoint/2010/main" val="840751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7" y="1078670"/>
            <a:ext cx="10401762" cy="2161902"/>
          </a:xfrm>
        </p:spPr>
        <p:txBody>
          <a:bodyPr/>
          <a:lstStyle/>
          <a:p>
            <a:r>
              <a:rPr lang="en-US" altLang="ko-KR" dirty="0"/>
              <a:t>IBC - Calculation Method for Fire Resistance of Structures</a:t>
            </a:r>
          </a:p>
          <a:p>
            <a:pPr lvl="1"/>
            <a:endParaRPr lang="en-US" altLang="ko-KR" dirty="0">
              <a:ea typeface="굴림" panose="020B0600000101010101" pitchFamily="50" charset="-127"/>
            </a:endParaRPr>
          </a:p>
          <a:p>
            <a:pPr lvl="1"/>
            <a:r>
              <a:rPr lang="en-US" altLang="ko-KR" dirty="0">
                <a:ea typeface="굴림" panose="020B0600000101010101" pitchFamily="50" charset="-127"/>
              </a:rPr>
              <a:t>also contains provisions that would </a:t>
            </a:r>
            <a:r>
              <a:rPr lang="en-US" altLang="ko-KR" dirty="0">
                <a:solidFill>
                  <a:srgbClr val="CC3300"/>
                </a:solidFill>
                <a:ea typeface="굴림" panose="020B0600000101010101" pitchFamily="50" charset="-127"/>
              </a:rPr>
              <a:t>permit modifications or changes to a tested assembly</a:t>
            </a:r>
            <a:r>
              <a:rPr lang="en-US" altLang="ko-KR" dirty="0">
                <a:ea typeface="굴림" panose="020B0600000101010101" pitchFamily="50" charset="-127"/>
              </a:rPr>
              <a:t>.</a:t>
            </a:r>
          </a:p>
          <a:p>
            <a:pPr lvl="1"/>
            <a:endParaRPr lang="en-US" altLang="ko-KR" dirty="0">
              <a:solidFill>
                <a:srgbClr val="CC3300"/>
              </a:solidFill>
              <a:ea typeface="굴림" panose="020B0600000101010101" pitchFamily="50" charset="-127"/>
            </a:endParaRPr>
          </a:p>
          <a:p>
            <a:pPr lvl="1"/>
            <a:endParaRPr lang="en-US" altLang="ko-KR" dirty="0">
              <a:solidFill>
                <a:srgbClr val="CC3300"/>
              </a:solidFill>
              <a:ea typeface="굴림" panose="020B0600000101010101" pitchFamily="50" charset="-127"/>
            </a:endParaRPr>
          </a:p>
          <a:p>
            <a:pPr lvl="1"/>
            <a:endParaRPr lang="en-US" altLang="ko-KR" dirty="0">
              <a:solidFill>
                <a:srgbClr val="CC3300"/>
              </a:solidFill>
              <a:ea typeface="굴림" panose="020B0600000101010101" pitchFamily="50" charset="-127"/>
            </a:endParaRPr>
          </a:p>
          <a:p>
            <a:pPr lvl="1"/>
            <a:endParaRPr lang="en-US" altLang="ko-KR" dirty="0"/>
          </a:p>
          <a:p>
            <a:pPr marL="358775" lvl="1" indent="0">
              <a:buNone/>
            </a:pPr>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Structural Fire Design in Codes and Standards</a:t>
            </a:r>
          </a:p>
        </p:txBody>
      </p:sp>
      <p:pic>
        <p:nvPicPr>
          <p:cNvPr id="5" name="그림 4"/>
          <p:cNvPicPr>
            <a:picLocks noChangeAspect="1"/>
          </p:cNvPicPr>
          <p:nvPr/>
        </p:nvPicPr>
        <p:blipFill>
          <a:blip r:embed="rId2"/>
          <a:stretch>
            <a:fillRect/>
          </a:stretch>
        </p:blipFill>
        <p:spPr>
          <a:xfrm>
            <a:off x="554334" y="2160451"/>
            <a:ext cx="4720358" cy="2207768"/>
          </a:xfrm>
          <a:prstGeom prst="rect">
            <a:avLst/>
          </a:prstGeom>
        </p:spPr>
      </p:pic>
      <p:pic>
        <p:nvPicPr>
          <p:cNvPr id="6" name="그림 5"/>
          <p:cNvPicPr>
            <a:picLocks noChangeAspect="1"/>
          </p:cNvPicPr>
          <p:nvPr/>
        </p:nvPicPr>
        <p:blipFill>
          <a:blip r:embed="rId3"/>
          <a:stretch>
            <a:fillRect/>
          </a:stretch>
        </p:blipFill>
        <p:spPr>
          <a:xfrm>
            <a:off x="5489217" y="2160451"/>
            <a:ext cx="4790031" cy="2059714"/>
          </a:xfrm>
          <a:prstGeom prst="rect">
            <a:avLst/>
          </a:prstGeom>
        </p:spPr>
      </p:pic>
      <p:pic>
        <p:nvPicPr>
          <p:cNvPr id="7" name="그림 6"/>
          <p:cNvPicPr>
            <a:picLocks noChangeAspect="1"/>
          </p:cNvPicPr>
          <p:nvPr/>
        </p:nvPicPr>
        <p:blipFill>
          <a:blip r:embed="rId4"/>
          <a:stretch>
            <a:fillRect/>
          </a:stretch>
        </p:blipFill>
        <p:spPr>
          <a:xfrm>
            <a:off x="669286" y="4500711"/>
            <a:ext cx="4533398" cy="2542717"/>
          </a:xfrm>
          <a:prstGeom prst="rect">
            <a:avLst/>
          </a:prstGeom>
        </p:spPr>
      </p:pic>
      <p:pic>
        <p:nvPicPr>
          <p:cNvPr id="8" name="그림 7"/>
          <p:cNvPicPr>
            <a:picLocks noChangeAspect="1"/>
          </p:cNvPicPr>
          <p:nvPr/>
        </p:nvPicPr>
        <p:blipFill>
          <a:blip r:embed="rId5"/>
          <a:stretch>
            <a:fillRect/>
          </a:stretch>
        </p:blipFill>
        <p:spPr>
          <a:xfrm>
            <a:off x="5490716" y="4500710"/>
            <a:ext cx="4167878" cy="2542717"/>
          </a:xfrm>
          <a:prstGeom prst="rect">
            <a:avLst/>
          </a:prstGeom>
        </p:spPr>
      </p:pic>
    </p:spTree>
    <p:extLst>
      <p:ext uri="{BB962C8B-B14F-4D97-AF65-F5344CB8AC3E}">
        <p14:creationId xmlns:p14="http://schemas.microsoft.com/office/powerpoint/2010/main" val="2208086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7" y="1078669"/>
            <a:ext cx="10401762" cy="5906317"/>
          </a:xfrm>
        </p:spPr>
        <p:txBody>
          <a:bodyPr/>
          <a:lstStyle/>
          <a:p>
            <a:r>
              <a:rPr lang="en-US" altLang="ko-KR" dirty="0"/>
              <a:t>Structural Design in Fire Conditions</a:t>
            </a:r>
          </a:p>
          <a:p>
            <a:pPr lvl="1"/>
            <a:endParaRPr lang="en-US" altLang="ko-KR" dirty="0">
              <a:ea typeface="굴림" panose="020B0600000101010101" pitchFamily="50" charset="-127"/>
            </a:endParaRPr>
          </a:p>
          <a:p>
            <a:pPr lvl="1"/>
            <a:r>
              <a:rPr lang="en-US" altLang="ko-KR" dirty="0">
                <a:ea typeface="굴림" panose="020B0600000101010101" pitchFamily="50" charset="-127"/>
              </a:rPr>
              <a:t>In concept, structural design for fire </a:t>
            </a:r>
            <a:r>
              <a:rPr lang="en-US" altLang="ko-KR" dirty="0"/>
              <a:t>exposed to fire</a:t>
            </a:r>
          </a:p>
          <a:p>
            <a:pPr lvl="2"/>
            <a:r>
              <a:rPr lang="en-US" altLang="ko-KR" dirty="0"/>
              <a:t>similar to structural design for room temperature conditions</a:t>
            </a:r>
          </a:p>
          <a:p>
            <a:pPr lvl="2"/>
            <a:r>
              <a:rPr lang="en-US" altLang="ko-KR" dirty="0"/>
              <a:t>must establish clear objectives &amp; determine  design fire severity</a:t>
            </a:r>
          </a:p>
          <a:p>
            <a:pPr lvl="2"/>
            <a:r>
              <a:rPr lang="en-US" altLang="ko-KR" dirty="0"/>
              <a:t>Working stress or ultimate strength design may be carried out</a:t>
            </a:r>
          </a:p>
          <a:p>
            <a:pPr lvl="2"/>
            <a:endParaRPr lang="en-US" altLang="ko-KR" dirty="0"/>
          </a:p>
          <a:p>
            <a:pPr lvl="1"/>
            <a:r>
              <a:rPr lang="en-US" altLang="ko-KR" dirty="0">
                <a:ea typeface="굴림" panose="020B0600000101010101" pitchFamily="50" charset="-127"/>
              </a:rPr>
              <a:t>Main differences between fire &amp; ambient design are: </a:t>
            </a:r>
          </a:p>
          <a:p>
            <a:pPr lvl="2"/>
            <a:r>
              <a:rPr lang="en-US" altLang="ko-KR" dirty="0"/>
              <a:t>applied loads are less</a:t>
            </a:r>
          </a:p>
          <a:p>
            <a:pPr lvl="2"/>
            <a:r>
              <a:rPr lang="en-US" altLang="ko-KR" dirty="0"/>
              <a:t>internal forces may be induced by thermal expansion</a:t>
            </a:r>
          </a:p>
          <a:p>
            <a:pPr lvl="2"/>
            <a:r>
              <a:rPr lang="en-US" altLang="ko-KR" dirty="0"/>
              <a:t>strength of materials may be reduced by elevated temp.</a:t>
            </a:r>
          </a:p>
          <a:p>
            <a:pPr lvl="2"/>
            <a:r>
              <a:rPr lang="en-US" altLang="ko-KR" dirty="0"/>
              <a:t>cross-sectional areas may be reduced, i.e., charring</a:t>
            </a:r>
          </a:p>
          <a:p>
            <a:pPr lvl="2"/>
            <a:r>
              <a:rPr lang="en-US" altLang="ko-KR" dirty="0"/>
              <a:t>smaller safety factors used </a:t>
            </a:r>
          </a:p>
          <a:p>
            <a:pPr lvl="2"/>
            <a:r>
              <a:rPr lang="en-US" altLang="ko-KR" dirty="0"/>
              <a:t>deflections with no effect on strength are not important</a:t>
            </a:r>
          </a:p>
          <a:p>
            <a:pPr lvl="2"/>
            <a:r>
              <a:rPr lang="en-US" altLang="ko-KR" dirty="0"/>
              <a:t>different failure mechanisms need to be considered</a:t>
            </a:r>
          </a:p>
          <a:p>
            <a:pPr lvl="1"/>
            <a:endParaRPr lang="en-US" altLang="ko-KR" dirty="0">
              <a:ea typeface="굴림" panose="020B0600000101010101" pitchFamily="50" charset="-127"/>
            </a:endParaRPr>
          </a:p>
          <a:p>
            <a:pPr lvl="1"/>
            <a:r>
              <a:rPr lang="en-US" altLang="ko-KR" dirty="0">
                <a:ea typeface="굴림" panose="020B0600000101010101" pitchFamily="50" charset="-127"/>
              </a:rPr>
              <a:t>Tools available to predict structural fire resistance of a load-bearing members include:</a:t>
            </a:r>
          </a:p>
          <a:p>
            <a:pPr lvl="2"/>
            <a:r>
              <a:rPr lang="en-US" altLang="ko-KR" dirty="0">
                <a:ea typeface="굴림" panose="020B0600000101010101" pitchFamily="50" charset="-127"/>
              </a:rPr>
              <a:t>Hand calculations</a:t>
            </a:r>
          </a:p>
          <a:p>
            <a:pPr lvl="2"/>
            <a:r>
              <a:rPr lang="en-US" altLang="ko-KR" dirty="0">
                <a:ea typeface="굴림" panose="020B0600000101010101" pitchFamily="50" charset="-127"/>
              </a:rPr>
              <a:t>Design charts</a:t>
            </a:r>
          </a:p>
          <a:p>
            <a:pPr lvl="2"/>
            <a:r>
              <a:rPr lang="en-US" altLang="ko-KR" dirty="0">
                <a:ea typeface="굴림" panose="020B0600000101010101" pitchFamily="50" charset="-127"/>
              </a:rPr>
              <a:t>Computer programs</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Structural Fire Design in Codes and Standards</a:t>
            </a:r>
          </a:p>
        </p:txBody>
      </p:sp>
    </p:spTree>
    <p:extLst>
      <p:ext uri="{BB962C8B-B14F-4D97-AF65-F5344CB8AC3E}">
        <p14:creationId xmlns:p14="http://schemas.microsoft.com/office/powerpoint/2010/main" val="1927806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7" y="1078670"/>
            <a:ext cx="10287167" cy="4034109"/>
          </a:xfrm>
        </p:spPr>
        <p:txBody>
          <a:bodyPr/>
          <a:lstStyle/>
          <a:p>
            <a:r>
              <a:rPr lang="en-US" altLang="ko-KR" dirty="0"/>
              <a:t>Thermal and mechanical properties of materials</a:t>
            </a:r>
          </a:p>
          <a:p>
            <a:pPr lvl="1"/>
            <a:r>
              <a:rPr lang="en-US" altLang="ko-KR" dirty="0">
                <a:ea typeface="굴림" panose="020B0600000101010101" pitchFamily="50" charset="-127"/>
              </a:rPr>
              <a:t>Thermal properties</a:t>
            </a:r>
          </a:p>
          <a:p>
            <a:pPr lvl="2"/>
            <a:r>
              <a:rPr lang="en-US" altLang="ko-KR" dirty="0"/>
              <a:t>Thermal elongation</a:t>
            </a:r>
            <a:endParaRPr lang="ko-KR" altLang="ko-KR" dirty="0"/>
          </a:p>
          <a:p>
            <a:pPr lvl="2"/>
            <a:r>
              <a:rPr lang="en-US" altLang="ko-KR" dirty="0"/>
              <a:t>Specific heat</a:t>
            </a:r>
          </a:p>
          <a:p>
            <a:pPr lvl="2"/>
            <a:r>
              <a:rPr lang="en-US" altLang="ko-KR" dirty="0"/>
              <a:t>Thermal conductivity</a:t>
            </a:r>
            <a:endParaRPr lang="ko-KR" altLang="ko-KR" dirty="0"/>
          </a:p>
          <a:p>
            <a:pPr lvl="2"/>
            <a:r>
              <a:rPr lang="en-US" altLang="ko-KR" dirty="0"/>
              <a:t>Density</a:t>
            </a:r>
            <a:endParaRPr lang="ko-KR" altLang="ko-KR" dirty="0"/>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marL="358775" lvl="1" indent="0">
              <a:buNone/>
            </a:pPr>
            <a:endParaRPr lang="en-US" altLang="ko-KR" dirty="0">
              <a:ea typeface="굴림" panose="020B0600000101010101" pitchFamily="50" charset="-127"/>
            </a:endParaRPr>
          </a:p>
          <a:p>
            <a:pPr lvl="1"/>
            <a:r>
              <a:rPr lang="en-US" altLang="ko-KR" dirty="0">
                <a:ea typeface="굴림" panose="020B0600000101010101" pitchFamily="50" charset="-127"/>
              </a:rPr>
              <a:t>Mechanical properties</a:t>
            </a:r>
          </a:p>
          <a:p>
            <a:pPr lvl="2"/>
            <a:r>
              <a:rPr lang="en-US" altLang="ko-KR" dirty="0"/>
              <a:t>Stress-strain relationship: Effective yield strength, Slope of the linear elastic range, Proportional limit </a:t>
            </a:r>
            <a:endParaRPr lang="ko-KR"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Structural Fire Design in Codes and Standards</a:t>
            </a:r>
          </a:p>
        </p:txBody>
      </p:sp>
      <p:pic>
        <p:nvPicPr>
          <p:cNvPr id="6" name="그림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38" y="5220791"/>
            <a:ext cx="2322153" cy="1935857"/>
          </a:xfrm>
          <a:prstGeom prst="rect">
            <a:avLst/>
          </a:prstGeom>
          <a:noFill/>
        </p:spPr>
      </p:pic>
      <p:pic>
        <p:nvPicPr>
          <p:cNvPr id="7" name="그림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6534" y="5223223"/>
            <a:ext cx="2322154" cy="1933425"/>
          </a:xfrm>
          <a:prstGeom prst="rect">
            <a:avLst/>
          </a:prstGeom>
          <a:noFill/>
        </p:spPr>
      </p:pic>
      <p:pic>
        <p:nvPicPr>
          <p:cNvPr id="8" name="그림 7"/>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5893" y="5220791"/>
            <a:ext cx="2319233" cy="1935857"/>
          </a:xfrm>
          <a:prstGeom prst="rect">
            <a:avLst/>
          </a:prstGeom>
          <a:noFill/>
        </p:spPr>
      </p:pic>
      <p:pic>
        <p:nvPicPr>
          <p:cNvPr id="9" name="그림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36815" y="5225661"/>
            <a:ext cx="2322153" cy="1935857"/>
          </a:xfrm>
          <a:prstGeom prst="rect">
            <a:avLst/>
          </a:prstGeom>
          <a:noFill/>
        </p:spPr>
      </p:pic>
      <p:pic>
        <p:nvPicPr>
          <p:cNvPr id="12" name="그림 11"/>
          <p:cNvPicPr>
            <a:picLocks noChangeAspect="1"/>
          </p:cNvPicPr>
          <p:nvPr/>
        </p:nvPicPr>
        <p:blipFill>
          <a:blip r:embed="rId6"/>
          <a:stretch>
            <a:fillRect/>
          </a:stretch>
        </p:blipFill>
        <p:spPr>
          <a:xfrm>
            <a:off x="1012379" y="2832136"/>
            <a:ext cx="2822153" cy="1556755"/>
          </a:xfrm>
          <a:prstGeom prst="rect">
            <a:avLst/>
          </a:prstGeom>
        </p:spPr>
      </p:pic>
      <p:pic>
        <p:nvPicPr>
          <p:cNvPr id="13" name="그림 12"/>
          <p:cNvPicPr>
            <a:picLocks noChangeAspect="1"/>
          </p:cNvPicPr>
          <p:nvPr/>
        </p:nvPicPr>
        <p:blipFill>
          <a:blip r:embed="rId7"/>
          <a:stretch>
            <a:fillRect/>
          </a:stretch>
        </p:blipFill>
        <p:spPr>
          <a:xfrm>
            <a:off x="3930428" y="2814511"/>
            <a:ext cx="2856432" cy="1568181"/>
          </a:xfrm>
          <a:prstGeom prst="rect">
            <a:avLst/>
          </a:prstGeom>
        </p:spPr>
      </p:pic>
      <p:pic>
        <p:nvPicPr>
          <p:cNvPr id="14" name="그림 13"/>
          <p:cNvPicPr>
            <a:picLocks noChangeAspect="1"/>
          </p:cNvPicPr>
          <p:nvPr/>
        </p:nvPicPr>
        <p:blipFill>
          <a:blip r:embed="rId8"/>
          <a:stretch>
            <a:fillRect/>
          </a:stretch>
        </p:blipFill>
        <p:spPr>
          <a:xfrm>
            <a:off x="6882756" y="2808523"/>
            <a:ext cx="2856432" cy="1579606"/>
          </a:xfrm>
          <a:prstGeom prst="rect">
            <a:avLst/>
          </a:prstGeom>
        </p:spPr>
      </p:pic>
    </p:spTree>
    <p:extLst>
      <p:ext uri="{BB962C8B-B14F-4D97-AF65-F5344CB8AC3E}">
        <p14:creationId xmlns:p14="http://schemas.microsoft.com/office/powerpoint/2010/main" val="910528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7" y="1078669"/>
            <a:ext cx="10401762" cy="3350033"/>
          </a:xfrm>
        </p:spPr>
        <p:txBody>
          <a:bodyPr/>
          <a:lstStyle/>
          <a:p>
            <a:r>
              <a:rPr lang="en-US" altLang="ko-KR" dirty="0"/>
              <a:t>Simple calculation method in EUROCODE</a:t>
            </a:r>
          </a:p>
          <a:p>
            <a:pPr lvl="1"/>
            <a:endParaRPr lang="en-US" altLang="ko-KR" dirty="0">
              <a:ea typeface="굴림" panose="020B0600000101010101" pitchFamily="50" charset="-127"/>
            </a:endParaRPr>
          </a:p>
          <a:p>
            <a:pPr lvl="1"/>
            <a:r>
              <a:rPr lang="en-US" altLang="ko-KR" dirty="0" err="1">
                <a:ea typeface="굴림" panose="020B0600000101010101" pitchFamily="50" charset="-127"/>
              </a:rPr>
              <a:t>Eurocode</a:t>
            </a:r>
            <a:r>
              <a:rPr lang="en-US" altLang="ko-KR" dirty="0">
                <a:ea typeface="굴림" panose="020B0600000101010101" pitchFamily="50" charset="-127"/>
              </a:rPr>
              <a:t> 2: Design of concrete structures - Part 1-2: General rules - Structural fire design</a:t>
            </a:r>
          </a:p>
          <a:p>
            <a:pPr lvl="2"/>
            <a:r>
              <a:rPr lang="en-US" altLang="ko-KR" b="1" dirty="0">
                <a:solidFill>
                  <a:srgbClr val="CC3300"/>
                </a:solidFill>
              </a:rPr>
              <a:t>Two simplified methods using a reduced cross-section</a:t>
            </a:r>
          </a:p>
          <a:p>
            <a:pPr lvl="2"/>
            <a:r>
              <a:rPr lang="en-US" altLang="ko-KR" b="1" dirty="0">
                <a:solidFill>
                  <a:srgbClr val="CC3300"/>
                </a:solidFill>
              </a:rPr>
              <a:t>applicable to structures subjected to a standard fire exposure</a:t>
            </a:r>
          </a:p>
          <a:p>
            <a:pPr lvl="2"/>
            <a:r>
              <a:rPr lang="en-US" altLang="ko-KR" b="1" dirty="0">
                <a:solidFill>
                  <a:srgbClr val="CC3300"/>
                </a:solidFill>
                <a:ea typeface="굴림" panose="020B0600000101010101" pitchFamily="50" charset="-127"/>
              </a:rPr>
              <a:t>500°C isothermal method </a:t>
            </a:r>
          </a:p>
          <a:p>
            <a:pPr lvl="3"/>
            <a:r>
              <a:rPr lang="en-US" altLang="ko-KR" dirty="0">
                <a:ea typeface="굴림" panose="020B0600000101010101" pitchFamily="50" charset="-127"/>
              </a:rPr>
              <a:t>concrete at a temperature more than 500°C is neglected in the calculation of load-bearing capacity</a:t>
            </a:r>
          </a:p>
          <a:p>
            <a:pPr lvl="3"/>
            <a:r>
              <a:rPr lang="en-US" altLang="ko-KR" dirty="0">
                <a:ea typeface="굴림" panose="020B0600000101010101" pitchFamily="50" charset="-127"/>
              </a:rPr>
              <a:t>concrete at a temperature below 500 °C is assumed to retain its full strength.</a:t>
            </a:r>
          </a:p>
          <a:p>
            <a:pPr lvl="2"/>
            <a:r>
              <a:rPr lang="en-US" altLang="ko-KR" b="1" dirty="0">
                <a:solidFill>
                  <a:srgbClr val="CC3300"/>
                </a:solidFill>
                <a:ea typeface="굴림" panose="020B0600000101010101" pitchFamily="50" charset="-127"/>
              </a:rPr>
              <a:t>Zone method </a:t>
            </a:r>
          </a:p>
          <a:p>
            <a:pPr lvl="3"/>
            <a:r>
              <a:rPr lang="en-US" altLang="ko-KR" dirty="0">
                <a:ea typeface="굴림" panose="020B0600000101010101" pitchFamily="50" charset="-127"/>
              </a:rPr>
              <a:t>the fire damaged cross-section is reduced by ignoring a damaged zone at the fire-exposed surfaces.</a:t>
            </a:r>
          </a:p>
          <a:p>
            <a:pPr lvl="3"/>
            <a:endParaRPr lang="en-US" altLang="ko-KR" dirty="0">
              <a:ea typeface="굴림" panose="020B0600000101010101" pitchFamily="50" charset="-127"/>
            </a:endParaRPr>
          </a:p>
          <a:p>
            <a:pPr lvl="1"/>
            <a:endParaRPr lang="en-US" altLang="ko-KR" dirty="0">
              <a:solidFill>
                <a:srgbClr val="CC3300"/>
              </a:solidFill>
              <a:ea typeface="굴림" panose="020B0600000101010101" pitchFamily="50" charset="-127"/>
            </a:endParaRPr>
          </a:p>
          <a:p>
            <a:pPr lvl="1"/>
            <a:endParaRPr lang="en-US" altLang="ko-KR" dirty="0">
              <a:solidFill>
                <a:srgbClr val="CC3300"/>
              </a:solidFill>
              <a:ea typeface="굴림" panose="020B0600000101010101" pitchFamily="50" charset="-127"/>
            </a:endParaRPr>
          </a:p>
          <a:p>
            <a:pPr lvl="1"/>
            <a:endParaRPr lang="en-US" altLang="ko-KR" dirty="0"/>
          </a:p>
          <a:p>
            <a:pPr marL="358775" lvl="1" indent="0">
              <a:buNone/>
            </a:pPr>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Structural Fire Design in Codes and Standards</a:t>
            </a:r>
          </a:p>
        </p:txBody>
      </p:sp>
      <p:grpSp>
        <p:nvGrpSpPr>
          <p:cNvPr id="13" name="그룹 12"/>
          <p:cNvGrpSpPr/>
          <p:nvPr/>
        </p:nvGrpSpPr>
        <p:grpSpPr>
          <a:xfrm>
            <a:off x="306141" y="3959065"/>
            <a:ext cx="10081120" cy="3169938"/>
            <a:chOff x="306141" y="3672619"/>
            <a:chExt cx="10081120" cy="3169938"/>
          </a:xfrm>
        </p:grpSpPr>
        <p:sp>
          <p:nvSpPr>
            <p:cNvPr id="12" name="직사각형 11"/>
            <p:cNvSpPr/>
            <p:nvPr/>
          </p:nvSpPr>
          <p:spPr bwMode="auto">
            <a:xfrm>
              <a:off x="306141" y="3672619"/>
              <a:ext cx="10081120" cy="3169938"/>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pic>
          <p:nvPicPr>
            <p:cNvPr id="10" name="그림 9"/>
            <p:cNvPicPr>
              <a:picLocks noChangeAspect="1"/>
            </p:cNvPicPr>
            <p:nvPr/>
          </p:nvPicPr>
          <p:blipFill>
            <a:blip r:embed="rId2"/>
            <a:stretch>
              <a:fillRect/>
            </a:stretch>
          </p:blipFill>
          <p:spPr>
            <a:xfrm>
              <a:off x="450156" y="3707037"/>
              <a:ext cx="5577832" cy="3097930"/>
            </a:xfrm>
            <a:prstGeom prst="rect">
              <a:avLst/>
            </a:prstGeom>
          </p:spPr>
        </p:pic>
        <p:pic>
          <p:nvPicPr>
            <p:cNvPr id="11" name="그림 10"/>
            <p:cNvPicPr>
              <a:picLocks noChangeAspect="1"/>
            </p:cNvPicPr>
            <p:nvPr/>
          </p:nvPicPr>
          <p:blipFill>
            <a:blip r:embed="rId3"/>
            <a:stretch>
              <a:fillRect/>
            </a:stretch>
          </p:blipFill>
          <p:spPr>
            <a:xfrm>
              <a:off x="6008338" y="4219781"/>
              <a:ext cx="4136113" cy="2302285"/>
            </a:xfrm>
            <a:prstGeom prst="rect">
              <a:avLst/>
            </a:prstGeom>
          </p:spPr>
        </p:pic>
      </p:grpSp>
    </p:spTree>
    <p:extLst>
      <p:ext uri="{BB962C8B-B14F-4D97-AF65-F5344CB8AC3E}">
        <p14:creationId xmlns:p14="http://schemas.microsoft.com/office/powerpoint/2010/main" val="2322770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7" y="1078670"/>
            <a:ext cx="10401762" cy="2269914"/>
          </a:xfrm>
        </p:spPr>
        <p:txBody>
          <a:bodyPr/>
          <a:lstStyle/>
          <a:p>
            <a:r>
              <a:rPr lang="en-US" altLang="ko-KR" dirty="0"/>
              <a:t>Simple calculation method in EUROCODE</a:t>
            </a:r>
          </a:p>
          <a:p>
            <a:pPr lvl="1"/>
            <a:r>
              <a:rPr lang="en-US" altLang="ko-KR" dirty="0" err="1">
                <a:ea typeface="굴림" panose="020B0600000101010101" pitchFamily="50" charset="-127"/>
              </a:rPr>
              <a:t>Eurocode</a:t>
            </a:r>
            <a:r>
              <a:rPr lang="en-US" altLang="ko-KR" dirty="0">
                <a:ea typeface="굴림" panose="020B0600000101010101" pitchFamily="50" charset="-127"/>
              </a:rPr>
              <a:t> 3: Design of steel structures - Part 1-2: General rules - Structural fire design</a:t>
            </a:r>
          </a:p>
          <a:p>
            <a:pPr lvl="2"/>
            <a:r>
              <a:rPr lang="en-US" altLang="ko-KR" dirty="0">
                <a:solidFill>
                  <a:srgbClr val="CC3300"/>
                </a:solidFill>
              </a:rPr>
              <a:t>Simplified methods modifying the design resistance for normal temperature design </a:t>
            </a:r>
          </a:p>
          <a:p>
            <a:pPr lvl="2"/>
            <a:r>
              <a:rPr lang="en-US" altLang="ko-KR" dirty="0">
                <a:ea typeface="굴림" panose="020B0600000101010101" pitchFamily="50" charset="-127"/>
              </a:rPr>
              <a:t>usually used the hypothesis of a uniform temperature in the cross-section </a:t>
            </a:r>
          </a:p>
          <a:p>
            <a:pPr lvl="1"/>
            <a:r>
              <a:rPr lang="en-US" altLang="ko-KR" dirty="0" err="1"/>
              <a:t>Eurocode</a:t>
            </a:r>
            <a:r>
              <a:rPr lang="en-US" altLang="ko-KR" dirty="0"/>
              <a:t> 4: Design of composite steel and concrete structures - </a:t>
            </a:r>
            <a:r>
              <a:rPr lang="en-US" altLang="ko-KR" dirty="0">
                <a:ea typeface="굴림" panose="020B0600000101010101" pitchFamily="50" charset="-127"/>
              </a:rPr>
              <a:t>Part 1-2: General rules - Structural fire design</a:t>
            </a:r>
          </a:p>
          <a:p>
            <a:pPr lvl="2"/>
            <a:r>
              <a:rPr lang="en-US" altLang="ko-KR" dirty="0">
                <a:solidFill>
                  <a:srgbClr val="CC3300"/>
                </a:solidFill>
              </a:rPr>
              <a:t>Simplified methods considering composite effects of steel and concrete</a:t>
            </a:r>
          </a:p>
          <a:p>
            <a:pPr lvl="2"/>
            <a:r>
              <a:rPr lang="en-US" altLang="ko-KR" dirty="0">
                <a:ea typeface="굴림" panose="020B0600000101010101" pitchFamily="50" charset="-127"/>
              </a:rPr>
              <a:t>Detailed procedure of simple calculation for composite column</a:t>
            </a:r>
          </a:p>
          <a:p>
            <a:pPr marL="358775" lvl="1" indent="0">
              <a:buNone/>
            </a:pPr>
            <a:endParaRPr lang="en-US" altLang="ko-KR" dirty="0"/>
          </a:p>
          <a:p>
            <a:pPr marL="358775" lvl="1" indent="0">
              <a:buNone/>
            </a:pPr>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Structural Fire Design in Codes and Standards</a:t>
            </a:r>
          </a:p>
        </p:txBody>
      </p:sp>
      <p:pic>
        <p:nvPicPr>
          <p:cNvPr id="11" name="그림 10"/>
          <p:cNvPicPr>
            <a:picLocks noChangeAspect="1"/>
          </p:cNvPicPr>
          <p:nvPr/>
        </p:nvPicPr>
        <p:blipFill>
          <a:blip r:embed="rId2"/>
          <a:stretch>
            <a:fillRect/>
          </a:stretch>
        </p:blipFill>
        <p:spPr>
          <a:xfrm>
            <a:off x="4369609" y="5633027"/>
            <a:ext cx="2849299" cy="1759388"/>
          </a:xfrm>
          <a:prstGeom prst="rect">
            <a:avLst/>
          </a:prstGeom>
        </p:spPr>
      </p:pic>
      <p:pic>
        <p:nvPicPr>
          <p:cNvPr id="12" name="그림 11"/>
          <p:cNvPicPr/>
          <p:nvPr/>
        </p:nvPicPr>
        <p:blipFill>
          <a:blip r:embed="rId3">
            <a:extLst>
              <a:ext uri="{28A0092B-C50C-407E-A947-70E740481C1C}">
                <a14:useLocalDpi xmlns:a14="http://schemas.microsoft.com/office/drawing/2010/main" val="0"/>
              </a:ext>
            </a:extLst>
          </a:blip>
          <a:srcRect/>
          <a:stretch>
            <a:fillRect/>
          </a:stretch>
        </p:blipFill>
        <p:spPr bwMode="auto">
          <a:xfrm>
            <a:off x="1026220" y="3564607"/>
            <a:ext cx="3155211" cy="3575185"/>
          </a:xfrm>
          <a:prstGeom prst="rect">
            <a:avLst/>
          </a:prstGeom>
          <a:noFill/>
        </p:spPr>
      </p:pic>
      <p:graphicFrame>
        <p:nvGraphicFramePr>
          <p:cNvPr id="14" name="Object 17"/>
          <p:cNvGraphicFramePr>
            <a:graphicFrameLocks noChangeAspect="1"/>
          </p:cNvGraphicFramePr>
          <p:nvPr>
            <p:extLst>
              <p:ext uri="{D42A27DB-BD31-4B8C-83A1-F6EECF244321}">
                <p14:modId xmlns:p14="http://schemas.microsoft.com/office/powerpoint/2010/main" val="1863868878"/>
              </p:ext>
            </p:extLst>
          </p:nvPr>
        </p:nvGraphicFramePr>
        <p:xfrm>
          <a:off x="4626620" y="3584446"/>
          <a:ext cx="5603875" cy="463550"/>
        </p:xfrm>
        <a:graphic>
          <a:graphicData uri="http://schemas.openxmlformats.org/presentationml/2006/ole">
            <mc:AlternateContent xmlns:mc="http://schemas.openxmlformats.org/markup-compatibility/2006">
              <mc:Choice xmlns:v="urn:schemas-microsoft-com:vml" Requires="v">
                <p:oleObj name="Equation" r:id="rId4" imgW="3949560" imgH="330120" progId="Equation.DSMT4">
                  <p:embed/>
                </p:oleObj>
              </mc:Choice>
              <mc:Fallback>
                <p:oleObj name="Equation" r:id="rId4" imgW="3949560" imgH="330120" progId="Equation.DSMT4">
                  <p:embed/>
                  <p:pic>
                    <p:nvPicPr>
                      <p:cNvPr id="7" name="Object 17"/>
                      <p:cNvPicPr>
                        <a:picLocks noChangeAspect="1" noChangeArrowheads="1"/>
                      </p:cNvPicPr>
                      <p:nvPr/>
                    </p:nvPicPr>
                    <p:blipFill>
                      <a:blip r:embed="rId5"/>
                      <a:srcRect/>
                      <a:stretch>
                        <a:fillRect/>
                      </a:stretch>
                    </p:blipFill>
                    <p:spPr bwMode="auto">
                      <a:xfrm>
                        <a:off x="4626620" y="3584446"/>
                        <a:ext cx="5603875" cy="463550"/>
                      </a:xfrm>
                      <a:prstGeom prst="rect">
                        <a:avLst/>
                      </a:prstGeom>
                      <a:noFill/>
                      <a:ln>
                        <a:noFill/>
                      </a:ln>
                      <a:effectLst/>
                    </p:spPr>
                  </p:pic>
                </p:oleObj>
              </mc:Fallback>
            </mc:AlternateContent>
          </a:graphicData>
        </a:graphic>
      </p:graphicFrame>
      <p:graphicFrame>
        <p:nvGraphicFramePr>
          <p:cNvPr id="15" name="개체 14"/>
          <p:cNvGraphicFramePr>
            <a:graphicFrameLocks noChangeAspect="1"/>
          </p:cNvGraphicFramePr>
          <p:nvPr>
            <p:extLst>
              <p:ext uri="{D42A27DB-BD31-4B8C-83A1-F6EECF244321}">
                <p14:modId xmlns:p14="http://schemas.microsoft.com/office/powerpoint/2010/main" val="2274087541"/>
              </p:ext>
            </p:extLst>
          </p:nvPr>
        </p:nvGraphicFramePr>
        <p:xfrm>
          <a:off x="4626620" y="5218881"/>
          <a:ext cx="3233738" cy="361950"/>
        </p:xfrm>
        <a:graphic>
          <a:graphicData uri="http://schemas.openxmlformats.org/presentationml/2006/ole">
            <mc:AlternateContent xmlns:mc="http://schemas.openxmlformats.org/markup-compatibility/2006">
              <mc:Choice xmlns:v="urn:schemas-microsoft-com:vml" Requires="v">
                <p:oleObj name="Equation" r:id="rId6" imgW="2958840" imgH="330120" progId="Equation.DSMT4">
                  <p:embed/>
                </p:oleObj>
              </mc:Choice>
              <mc:Fallback>
                <p:oleObj name="Equation" r:id="rId6" imgW="2958840" imgH="330120" progId="Equation.DSMT4">
                  <p:embed/>
                  <p:pic>
                    <p:nvPicPr>
                      <p:cNvPr id="8" name="개체 7"/>
                      <p:cNvPicPr>
                        <a:picLocks noChangeAspect="1" noChangeArrowheads="1"/>
                      </p:cNvPicPr>
                      <p:nvPr/>
                    </p:nvPicPr>
                    <p:blipFill>
                      <a:blip r:embed="rId7"/>
                      <a:srcRect/>
                      <a:stretch>
                        <a:fillRect/>
                      </a:stretch>
                    </p:blipFill>
                    <p:spPr bwMode="auto">
                      <a:xfrm>
                        <a:off x="4626620" y="5218881"/>
                        <a:ext cx="3233738" cy="361950"/>
                      </a:xfrm>
                      <a:prstGeom prst="rect">
                        <a:avLst/>
                      </a:prstGeom>
                      <a:noFill/>
                      <a:ln>
                        <a:noFill/>
                      </a:ln>
                    </p:spPr>
                  </p:pic>
                </p:oleObj>
              </mc:Fallback>
            </mc:AlternateContent>
          </a:graphicData>
        </a:graphic>
      </p:graphicFrame>
      <p:graphicFrame>
        <p:nvGraphicFramePr>
          <p:cNvPr id="16" name="개체 15"/>
          <p:cNvGraphicFramePr>
            <a:graphicFrameLocks noChangeAspect="1"/>
          </p:cNvGraphicFramePr>
          <p:nvPr>
            <p:extLst>
              <p:ext uri="{D42A27DB-BD31-4B8C-83A1-F6EECF244321}">
                <p14:modId xmlns:p14="http://schemas.microsoft.com/office/powerpoint/2010/main" val="2316640650"/>
              </p:ext>
            </p:extLst>
          </p:nvPr>
        </p:nvGraphicFramePr>
        <p:xfrm>
          <a:off x="4626620" y="4443238"/>
          <a:ext cx="4432300" cy="417513"/>
        </p:xfrm>
        <a:graphic>
          <a:graphicData uri="http://schemas.openxmlformats.org/presentationml/2006/ole">
            <mc:AlternateContent xmlns:mc="http://schemas.openxmlformats.org/markup-compatibility/2006">
              <mc:Choice xmlns:v="urn:schemas-microsoft-com:vml" Requires="v">
                <p:oleObj name="Equation" r:id="rId8" imgW="4051080" imgH="380880" progId="Equation.DSMT4">
                  <p:embed/>
                </p:oleObj>
              </mc:Choice>
              <mc:Fallback>
                <p:oleObj name="Equation" r:id="rId8" imgW="4051080" imgH="380880" progId="Equation.DSMT4">
                  <p:embed/>
                  <p:pic>
                    <p:nvPicPr>
                      <p:cNvPr id="9" name="개체 8"/>
                      <p:cNvPicPr>
                        <a:picLocks noChangeAspect="1" noChangeArrowheads="1"/>
                      </p:cNvPicPr>
                      <p:nvPr/>
                    </p:nvPicPr>
                    <p:blipFill>
                      <a:blip r:embed="rId9"/>
                      <a:srcRect/>
                      <a:stretch>
                        <a:fillRect/>
                      </a:stretch>
                    </p:blipFill>
                    <p:spPr bwMode="auto">
                      <a:xfrm>
                        <a:off x="4626620" y="4443238"/>
                        <a:ext cx="4432300" cy="417513"/>
                      </a:xfrm>
                      <a:prstGeom prst="rect">
                        <a:avLst/>
                      </a:prstGeom>
                      <a:noFill/>
                      <a:ln>
                        <a:noFill/>
                      </a:ln>
                    </p:spPr>
                  </p:pic>
                </p:oleObj>
              </mc:Fallback>
            </mc:AlternateContent>
          </a:graphicData>
        </a:graphic>
      </p:graphicFrame>
      <p:pic>
        <p:nvPicPr>
          <p:cNvPr id="31" name="그림 30"/>
          <p:cNvPicPr>
            <a:picLocks noChangeAspect="1"/>
          </p:cNvPicPr>
          <p:nvPr/>
        </p:nvPicPr>
        <p:blipFill>
          <a:blip r:embed="rId10"/>
          <a:stretch>
            <a:fillRect/>
          </a:stretch>
        </p:blipFill>
        <p:spPr>
          <a:xfrm>
            <a:off x="7326920" y="5617572"/>
            <a:ext cx="3160485" cy="1763459"/>
          </a:xfrm>
          <a:prstGeom prst="rect">
            <a:avLst/>
          </a:prstGeom>
        </p:spPr>
      </p:pic>
    </p:spTree>
    <p:extLst>
      <p:ext uri="{BB962C8B-B14F-4D97-AF65-F5344CB8AC3E}">
        <p14:creationId xmlns:p14="http://schemas.microsoft.com/office/powerpoint/2010/main" val="734479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7" y="1078669"/>
            <a:ext cx="10401762" cy="5042221"/>
          </a:xfrm>
        </p:spPr>
        <p:txBody>
          <a:bodyPr/>
          <a:lstStyle/>
          <a:p>
            <a:r>
              <a:rPr lang="en-US" altLang="ko-KR" dirty="0">
                <a:ea typeface="굴림" panose="020B0600000101010101" pitchFamily="50" charset="-127"/>
              </a:rPr>
              <a:t>Performance-based design</a:t>
            </a:r>
            <a:endParaRPr lang="en-US" altLang="ko-KR" dirty="0"/>
          </a:p>
          <a:p>
            <a:pPr lvl="1"/>
            <a:endParaRPr lang="en-US" altLang="ko-KR" dirty="0">
              <a:ea typeface="굴림" panose="020B0600000101010101" pitchFamily="50" charset="-127"/>
            </a:endParaRPr>
          </a:p>
          <a:p>
            <a:pPr lvl="1"/>
            <a:r>
              <a:rPr lang="en-US" altLang="ko-KR" b="1" dirty="0">
                <a:solidFill>
                  <a:srgbClr val="CC3300"/>
                </a:solidFill>
                <a:ea typeface="굴림" panose="020B0600000101010101" pitchFamily="50" charset="-127"/>
              </a:rPr>
              <a:t>Disadvantages </a:t>
            </a:r>
            <a:r>
              <a:rPr lang="en-US" altLang="ko-KR" dirty="0">
                <a:solidFill>
                  <a:srgbClr val="CC3300"/>
                </a:solidFill>
                <a:ea typeface="굴림" panose="020B0600000101010101" pitchFamily="50" charset="-127"/>
              </a:rPr>
              <a:t>of prescriptive approach</a:t>
            </a:r>
          </a:p>
          <a:p>
            <a:pPr lvl="2"/>
            <a:r>
              <a:rPr lang="en-US" altLang="ko-KR" dirty="0"/>
              <a:t>Actual</a:t>
            </a:r>
            <a:r>
              <a:rPr lang="ko-KR" altLang="en-US" dirty="0"/>
              <a:t> </a:t>
            </a:r>
            <a:r>
              <a:rPr lang="en-US" altLang="ko-KR" dirty="0"/>
              <a:t>structural behavior &amp; Real fire effect are ignored.</a:t>
            </a:r>
          </a:p>
          <a:p>
            <a:pPr lvl="2"/>
            <a:r>
              <a:rPr lang="en-US" altLang="ko-KR" dirty="0"/>
              <a:t>Levels-of-safety and robustness are unknown.</a:t>
            </a:r>
          </a:p>
          <a:p>
            <a:pPr lvl="2"/>
            <a:r>
              <a:rPr lang="en-US" altLang="ko-KR" dirty="0"/>
              <a:t>Optimum solution for life safety, economical impact and environmental damage are unknown.</a:t>
            </a:r>
          </a:p>
          <a:p>
            <a:pPr lvl="2"/>
            <a:endParaRPr lang="en-US" altLang="ko-KR" dirty="0"/>
          </a:p>
          <a:p>
            <a:pPr lvl="1"/>
            <a:r>
              <a:rPr lang="en-US" altLang="ko-KR" dirty="0">
                <a:ea typeface="굴림" panose="020B0600000101010101" pitchFamily="50" charset="-127"/>
              </a:rPr>
              <a:t>Many countries are moving towards performance-based codes which </a:t>
            </a:r>
          </a:p>
          <a:p>
            <a:pPr lvl="2"/>
            <a:r>
              <a:rPr lang="en-US" altLang="ko-KR" dirty="0"/>
              <a:t>Sate how a building is to perform under a wide range of conditions </a:t>
            </a:r>
          </a:p>
          <a:p>
            <a:pPr lvl="2"/>
            <a:r>
              <a:rPr lang="en-US" altLang="ko-KR" dirty="0"/>
              <a:t>Use of calculation/engineering methods</a:t>
            </a:r>
          </a:p>
          <a:p>
            <a:pPr lvl="2"/>
            <a:r>
              <a:rPr lang="en-US" altLang="ko-KR" dirty="0">
                <a:solidFill>
                  <a:srgbClr val="CC3300"/>
                </a:solidFill>
              </a:rPr>
              <a:t>Allow actual behavior and robustness of the building to be assessed</a:t>
            </a:r>
          </a:p>
          <a:p>
            <a:pPr lvl="2"/>
            <a:r>
              <a:rPr lang="en-US" altLang="ko-KR" dirty="0">
                <a:solidFill>
                  <a:srgbClr val="CC3300"/>
                </a:solidFill>
              </a:rPr>
              <a:t>Allow designers to use alternate fire safety strategies, provided  adequate safety can be demonstrated</a:t>
            </a:r>
          </a:p>
          <a:p>
            <a:pPr lvl="2"/>
            <a:r>
              <a:rPr lang="en-US" altLang="ko-KR" dirty="0">
                <a:solidFill>
                  <a:srgbClr val="CC3300"/>
                </a:solidFill>
              </a:rPr>
              <a:t>Allow optimum design solution taking into account life safety, financial impact and environmental issues</a:t>
            </a:r>
          </a:p>
          <a:p>
            <a:pPr lvl="2"/>
            <a:r>
              <a:rPr lang="en-US" altLang="ko-KR" dirty="0">
                <a:ea typeface="굴림" panose="020B0600000101010101" pitchFamily="50" charset="-127"/>
              </a:rPr>
              <a:t>can be used to justify cost-effective solutions</a:t>
            </a:r>
          </a:p>
          <a:p>
            <a:pPr lvl="2"/>
            <a:r>
              <a:rPr lang="en-US" altLang="ko-KR" dirty="0">
                <a:solidFill>
                  <a:srgbClr val="CC3300"/>
                </a:solidFill>
              </a:rPr>
              <a:t>Can be used as part of an assessment of multiple risks</a:t>
            </a:r>
          </a:p>
          <a:p>
            <a:pPr lvl="2"/>
            <a:endParaRPr lang="en-US" altLang="ko-KR" dirty="0"/>
          </a:p>
          <a:p>
            <a:pPr lvl="1"/>
            <a:r>
              <a:rPr lang="en-US" altLang="ko-KR" dirty="0">
                <a:ea typeface="굴림" panose="020B0600000101010101" pitchFamily="50" charset="-127"/>
              </a:rPr>
              <a:t>Within a prescriptive code, there may be possibility to allow for performance-based selection of structural  assemblies </a:t>
            </a:r>
          </a:p>
          <a:p>
            <a:pPr lvl="2"/>
            <a:r>
              <a:rPr lang="en-US" altLang="ko-KR" dirty="0">
                <a:ea typeface="굴림" panose="020B0600000101010101" pitchFamily="50" charset="-127"/>
              </a:rPr>
              <a:t>if a code specifies a floor with a fire resistance rating, designers have the flexibility to select from a range of listed systems which have sufficient fire resistance</a:t>
            </a:r>
          </a:p>
          <a:p>
            <a:pPr lvl="2"/>
            <a:endParaRPr lang="en-US" altLang="ko-KR" dirty="0">
              <a:ea typeface="굴림" panose="020B0600000101010101" pitchFamily="50" charset="-127"/>
            </a:endParaRPr>
          </a:p>
          <a:p>
            <a:pPr lvl="1"/>
            <a:r>
              <a:rPr lang="en-US" altLang="ko-KR" dirty="0">
                <a:ea typeface="굴림" panose="020B0600000101010101" pitchFamily="50" charset="-127"/>
              </a:rPr>
              <a:t>However, Standard calculation methods have not yet been developed for widespread use</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Advanced Structural Fire Design</a:t>
            </a:r>
          </a:p>
        </p:txBody>
      </p:sp>
    </p:spTree>
    <p:extLst>
      <p:ext uri="{BB962C8B-B14F-4D97-AF65-F5344CB8AC3E}">
        <p14:creationId xmlns:p14="http://schemas.microsoft.com/office/powerpoint/2010/main" val="4032405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ea typeface="굴림" panose="020B0600000101010101" pitchFamily="50" charset="-127"/>
              </a:rPr>
              <a:t>Performance-based design</a:t>
            </a:r>
            <a:endParaRPr lang="en-US" altLang="ko-KR" dirty="0"/>
          </a:p>
          <a:p>
            <a:pPr lvl="1"/>
            <a:endParaRPr lang="en-US" altLang="ko-KR" dirty="0">
              <a:ea typeface="굴림" panose="020B0600000101010101" pitchFamily="50" charset="-127"/>
            </a:endParaRPr>
          </a:p>
          <a:p>
            <a:pPr lvl="1"/>
            <a:r>
              <a:rPr lang="en-US" altLang="ko-KR" dirty="0">
                <a:ea typeface="굴림" panose="020B0600000101010101" pitchFamily="50" charset="-127"/>
              </a:rPr>
              <a:t>In developing new codes, many countries have adopted a multi-level code format in the form of:</a:t>
            </a:r>
          </a:p>
          <a:p>
            <a:pPr lvl="2" eaLnBrk="1" hangingPunct="1"/>
            <a:r>
              <a:rPr lang="en-US" altLang="ko-KR" dirty="0">
                <a:solidFill>
                  <a:srgbClr val="CC3300"/>
                </a:solidFill>
                <a:ea typeface="굴림" panose="020B0600000101010101" pitchFamily="50" charset="-127"/>
              </a:rPr>
              <a:t>overall goals, functional objectives and required performance</a:t>
            </a:r>
            <a:r>
              <a:rPr lang="en-US" altLang="ko-KR" dirty="0">
                <a:ea typeface="굴림" panose="020B0600000101010101" pitchFamily="50" charset="-127"/>
              </a:rPr>
              <a:t> which must be achieved </a:t>
            </a:r>
          </a:p>
          <a:p>
            <a:pPr lvl="2" eaLnBrk="1" hangingPunct="1"/>
            <a:r>
              <a:rPr lang="en-US" altLang="ko-KR" dirty="0">
                <a:ea typeface="굴림" panose="020B0600000101010101" pitchFamily="50" charset="-127"/>
              </a:rPr>
              <a:t>selection of alternative means of achieving those goals. The three most common options are:</a:t>
            </a:r>
          </a:p>
          <a:p>
            <a:pPr lvl="3" eaLnBrk="1" hangingPunct="1"/>
            <a:r>
              <a:rPr lang="en-US" altLang="ko-KR" dirty="0">
                <a:ea typeface="굴림" panose="020B0600000101010101" pitchFamily="50" charset="-127"/>
              </a:rPr>
              <a:t>to comply with </a:t>
            </a:r>
            <a:r>
              <a:rPr lang="en-US" altLang="ko-KR" dirty="0">
                <a:solidFill>
                  <a:srgbClr val="CC3300"/>
                </a:solidFill>
                <a:ea typeface="굴림" panose="020B0600000101010101" pitchFamily="50" charset="-127"/>
              </a:rPr>
              <a:t>a prescriptive 'Acceptable Solution'</a:t>
            </a:r>
          </a:p>
          <a:p>
            <a:pPr lvl="3" eaLnBrk="1" hangingPunct="1"/>
            <a:r>
              <a:rPr lang="en-US" altLang="ko-KR" dirty="0">
                <a:ea typeface="굴림" panose="020B0600000101010101" pitchFamily="50" charset="-127"/>
              </a:rPr>
              <a:t>to comply with</a:t>
            </a:r>
            <a:r>
              <a:rPr lang="en-US" altLang="ko-KR" dirty="0">
                <a:solidFill>
                  <a:srgbClr val="CC3300"/>
                </a:solidFill>
                <a:ea typeface="굴림" panose="020B0600000101010101" pitchFamily="50" charset="-127"/>
              </a:rPr>
              <a:t> an approved standard calculation method</a:t>
            </a:r>
          </a:p>
          <a:p>
            <a:pPr lvl="3" eaLnBrk="1" hangingPunct="1"/>
            <a:r>
              <a:rPr lang="en-US" altLang="ko-KR" dirty="0">
                <a:ea typeface="굴림" panose="020B0600000101010101" pitchFamily="50" charset="-127"/>
              </a:rPr>
              <a:t>to perform </a:t>
            </a:r>
            <a:r>
              <a:rPr lang="en-US" altLang="ko-KR" dirty="0">
                <a:solidFill>
                  <a:srgbClr val="CC3300"/>
                </a:solidFill>
                <a:ea typeface="굴림" panose="020B0600000101010101" pitchFamily="50" charset="-127"/>
              </a:rPr>
              <a:t>a performance-based fire engineering design from first principles</a:t>
            </a:r>
          </a:p>
          <a:p>
            <a:pPr lvl="3" eaLnBrk="1" hangingPunct="1"/>
            <a:endParaRPr lang="en-US" altLang="ko-KR" dirty="0">
              <a:solidFill>
                <a:srgbClr val="CC3300"/>
              </a:solidFill>
              <a:ea typeface="굴림" panose="020B0600000101010101" pitchFamily="50" charset="-127"/>
            </a:endParaRPr>
          </a:p>
          <a:p>
            <a:pPr lvl="1"/>
            <a:r>
              <a:rPr lang="en-US" altLang="ko-KR" dirty="0">
                <a:ea typeface="굴림" panose="020B0600000101010101" pitchFamily="50" charset="-127"/>
              </a:rPr>
              <a:t>So, compliance with performance-based codes is usually achieved by:</a:t>
            </a:r>
          </a:p>
          <a:p>
            <a:pPr lvl="2" eaLnBrk="1" hangingPunct="1">
              <a:lnSpc>
                <a:spcPct val="90000"/>
              </a:lnSpc>
            </a:pPr>
            <a:r>
              <a:rPr lang="en-US" altLang="ko-KR" dirty="0">
                <a:ea typeface="굴림" panose="020B0600000101010101" pitchFamily="50" charset="-127"/>
              </a:rPr>
              <a:t>Mainly satisfying the requirements of acceptable solutions, or </a:t>
            </a:r>
          </a:p>
          <a:p>
            <a:pPr lvl="2" eaLnBrk="1" hangingPunct="1">
              <a:lnSpc>
                <a:spcPct val="90000"/>
              </a:lnSpc>
            </a:pPr>
            <a:r>
              <a:rPr lang="en-US" altLang="ko-KR" dirty="0">
                <a:ea typeface="굴림" panose="020B0600000101010101" pitchFamily="50" charset="-127"/>
              </a:rPr>
              <a:t>Carrying out a performance-based alternative design based on fire engineering principles </a:t>
            </a:r>
          </a:p>
          <a:p>
            <a:pPr lvl="2" eaLnBrk="1" hangingPunct="1">
              <a:lnSpc>
                <a:spcPct val="90000"/>
              </a:lnSpc>
            </a:pPr>
            <a:endParaRPr lang="en-US" altLang="ko-KR" dirty="0">
              <a:ea typeface="굴림" panose="020B0600000101010101" pitchFamily="50" charset="-127"/>
            </a:endParaRPr>
          </a:p>
          <a:p>
            <a:pPr lvl="1"/>
            <a:r>
              <a:rPr lang="en-US" altLang="ko-KR" dirty="0">
                <a:ea typeface="굴림" panose="020B0600000101010101" pitchFamily="50" charset="-127"/>
              </a:rPr>
              <a:t>Under a performance-based design, it is essential to </a:t>
            </a:r>
            <a:r>
              <a:rPr lang="en-US" altLang="ko-KR" dirty="0">
                <a:solidFill>
                  <a:srgbClr val="CC3300"/>
                </a:solidFill>
                <a:ea typeface="굴림" panose="020B0600000101010101" pitchFamily="50" charset="-127"/>
              </a:rPr>
              <a:t>have comprehensive documentation &amp; quality control</a:t>
            </a:r>
          </a:p>
          <a:p>
            <a:pPr lvl="2" eaLnBrk="1" hangingPunct="1">
              <a:lnSpc>
                <a:spcPct val="90000"/>
              </a:lnSpc>
            </a:pPr>
            <a:r>
              <a:rPr lang="en-US" altLang="ko-KR" dirty="0">
                <a:ea typeface="굴림" panose="020B0600000101010101" pitchFamily="50" charset="-127"/>
              </a:rPr>
              <a:t>The calculations should be included in a report which describes the building &amp; the complete fire design process</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Advanced Structural Fire Design</a:t>
            </a:r>
          </a:p>
        </p:txBody>
      </p:sp>
      <p:pic>
        <p:nvPicPr>
          <p:cNvPr id="21" name="그림 20"/>
          <p:cNvPicPr/>
          <p:nvPr/>
        </p:nvPicPr>
        <p:blipFill>
          <a:blip r:embed="rId2">
            <a:extLst>
              <a:ext uri="{28A0092B-C50C-407E-A947-70E740481C1C}">
                <a14:useLocalDpi xmlns:a14="http://schemas.microsoft.com/office/drawing/2010/main" val="0"/>
              </a:ext>
            </a:extLst>
          </a:blip>
          <a:srcRect/>
          <a:stretch>
            <a:fillRect/>
          </a:stretch>
        </p:blipFill>
        <p:spPr bwMode="auto">
          <a:xfrm>
            <a:off x="4878648" y="5045142"/>
            <a:ext cx="4680520" cy="2371893"/>
          </a:xfrm>
          <a:prstGeom prst="rect">
            <a:avLst/>
          </a:prstGeom>
          <a:noFill/>
        </p:spPr>
      </p:pic>
      <p:pic>
        <p:nvPicPr>
          <p:cNvPr id="23" name="그림 22"/>
          <p:cNvPicPr>
            <a:picLocks noChangeAspect="1"/>
          </p:cNvPicPr>
          <p:nvPr/>
        </p:nvPicPr>
        <p:blipFill>
          <a:blip r:embed="rId3"/>
          <a:stretch>
            <a:fillRect/>
          </a:stretch>
        </p:blipFill>
        <p:spPr>
          <a:xfrm>
            <a:off x="1077951" y="5077683"/>
            <a:ext cx="3296641" cy="2299124"/>
          </a:xfrm>
          <a:prstGeom prst="rect">
            <a:avLst/>
          </a:prstGeom>
        </p:spPr>
      </p:pic>
    </p:spTree>
    <p:extLst>
      <p:ext uri="{BB962C8B-B14F-4D97-AF65-F5344CB8AC3E}">
        <p14:creationId xmlns:p14="http://schemas.microsoft.com/office/powerpoint/2010/main" val="2084684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7" y="1078670"/>
            <a:ext cx="10401762" cy="577725"/>
          </a:xfrm>
        </p:spPr>
        <p:txBody>
          <a:bodyPr/>
          <a:lstStyle/>
          <a:p>
            <a:r>
              <a:rPr lang="en-US" altLang="ko-KR" dirty="0">
                <a:ea typeface="굴림" panose="020B0600000101010101" pitchFamily="50" charset="-127"/>
              </a:rPr>
              <a:t>Performance-based design</a:t>
            </a:r>
            <a:r>
              <a:rPr lang="en-US" altLang="ko-KR" dirty="0"/>
              <a:t> process</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Advanced Structural Fire Design</a:t>
            </a:r>
          </a:p>
        </p:txBody>
      </p:sp>
      <p:pic>
        <p:nvPicPr>
          <p:cNvPr id="4" name="그림 3"/>
          <p:cNvPicPr>
            <a:picLocks noChangeAspect="1"/>
          </p:cNvPicPr>
          <p:nvPr/>
        </p:nvPicPr>
        <p:blipFill>
          <a:blip r:embed="rId2"/>
          <a:stretch>
            <a:fillRect/>
          </a:stretch>
        </p:blipFill>
        <p:spPr>
          <a:xfrm>
            <a:off x="1062224" y="1476375"/>
            <a:ext cx="8547333" cy="4048095"/>
          </a:xfrm>
          <a:prstGeom prst="rect">
            <a:avLst/>
          </a:prstGeom>
        </p:spPr>
      </p:pic>
      <p:pic>
        <p:nvPicPr>
          <p:cNvPr id="60" name="그림 59"/>
          <p:cNvPicPr>
            <a:picLocks noChangeAspect="1"/>
          </p:cNvPicPr>
          <p:nvPr/>
        </p:nvPicPr>
        <p:blipFill>
          <a:blip r:embed="rId3"/>
          <a:stretch>
            <a:fillRect/>
          </a:stretch>
        </p:blipFill>
        <p:spPr>
          <a:xfrm>
            <a:off x="270136" y="6031973"/>
            <a:ext cx="3237257" cy="1457070"/>
          </a:xfrm>
          <a:prstGeom prst="rect">
            <a:avLst/>
          </a:prstGeom>
        </p:spPr>
      </p:pic>
      <p:pic>
        <p:nvPicPr>
          <p:cNvPr id="82" name="그림 81"/>
          <p:cNvPicPr>
            <a:picLocks noChangeAspect="1"/>
          </p:cNvPicPr>
          <p:nvPr/>
        </p:nvPicPr>
        <p:blipFill>
          <a:blip r:embed="rId4"/>
          <a:stretch>
            <a:fillRect/>
          </a:stretch>
        </p:blipFill>
        <p:spPr>
          <a:xfrm>
            <a:off x="3717261" y="6321558"/>
            <a:ext cx="3237257" cy="877900"/>
          </a:xfrm>
          <a:prstGeom prst="rect">
            <a:avLst/>
          </a:prstGeom>
        </p:spPr>
      </p:pic>
      <p:pic>
        <p:nvPicPr>
          <p:cNvPr id="91" name="그림 90"/>
          <p:cNvPicPr>
            <a:picLocks noChangeAspect="1"/>
          </p:cNvPicPr>
          <p:nvPr/>
        </p:nvPicPr>
        <p:blipFill>
          <a:blip r:embed="rId5"/>
          <a:stretch>
            <a:fillRect/>
          </a:stretch>
        </p:blipFill>
        <p:spPr>
          <a:xfrm>
            <a:off x="7164386" y="6332527"/>
            <a:ext cx="3237257" cy="883997"/>
          </a:xfrm>
          <a:prstGeom prst="rect">
            <a:avLst/>
          </a:prstGeom>
        </p:spPr>
      </p:pic>
      <p:sp>
        <p:nvSpPr>
          <p:cNvPr id="92" name="내용 개체 틀 1">
            <a:extLst>
              <a:ext uri="{FF2B5EF4-FFF2-40B4-BE49-F238E27FC236}">
                <a16:creationId xmlns:a16="http://schemas.microsoft.com/office/drawing/2014/main" id="{2CDFB446-047F-4125-A8BC-A70B2E84EE39}"/>
              </a:ext>
            </a:extLst>
          </p:cNvPr>
          <p:cNvSpPr txBox="1">
            <a:spLocks/>
          </p:cNvSpPr>
          <p:nvPr/>
        </p:nvSpPr>
        <p:spPr bwMode="auto">
          <a:xfrm>
            <a:off x="135645" y="5615174"/>
            <a:ext cx="10401762" cy="577725"/>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65113" indent="-265113" algn="l" defTabSz="1042988" rtl="0" eaLnBrk="0" fontAlgn="base" latinLnBrk="1" hangingPunct="0">
              <a:spcBef>
                <a:spcPct val="20000"/>
              </a:spcBef>
              <a:spcAft>
                <a:spcPct val="0"/>
              </a:spcAft>
              <a:buClrTx/>
              <a:buFont typeface="Wingdings" pitchFamily="2" charset="2"/>
              <a:buChar char="§"/>
              <a:defRPr sz="1800" b="1" kern="1200" baseline="0">
                <a:solidFill>
                  <a:schemeClr val="tx1"/>
                </a:solidFill>
                <a:latin typeface="Arial" pitchFamily="34" charset="0"/>
                <a:ea typeface="맑은 고딕" pitchFamily="50" charset="-127"/>
                <a:cs typeface="Arial" pitchFamily="34" charset="0"/>
              </a:defRPr>
            </a:lvl1pPr>
            <a:lvl2pPr marL="625475" indent="-266700" algn="l" defTabSz="1042988" rtl="0" eaLnBrk="0" fontAlgn="base" latinLnBrk="1" hangingPunct="0">
              <a:spcBef>
                <a:spcPct val="20000"/>
              </a:spcBef>
              <a:spcAft>
                <a:spcPct val="0"/>
              </a:spcAft>
              <a:buFont typeface="Arial" pitchFamily="34" charset="0"/>
              <a:buChar char="•"/>
              <a:defRPr sz="1600" b="0" kern="1200">
                <a:solidFill>
                  <a:schemeClr val="tx1"/>
                </a:solidFill>
                <a:latin typeface="Arial" pitchFamily="34" charset="0"/>
                <a:ea typeface="맑은 고딕" pitchFamily="50" charset="-127"/>
                <a:cs typeface="Arial" pitchFamily="34" charset="0"/>
              </a:defRPr>
            </a:lvl2pPr>
            <a:lvl3pPr marL="984250" indent="-265113" algn="l" defTabSz="1042988" rtl="0" eaLnBrk="0" fontAlgn="base" latinLnBrk="1" hangingPunct="0">
              <a:spcBef>
                <a:spcPct val="20000"/>
              </a:spcBef>
              <a:spcAft>
                <a:spcPct val="0"/>
              </a:spcAft>
              <a:buFont typeface="Arial" pitchFamily="34" charset="0"/>
              <a:buChar char="-"/>
              <a:defRPr sz="1400" b="0" kern="1200">
                <a:solidFill>
                  <a:schemeClr val="tx1"/>
                </a:solidFill>
                <a:latin typeface="Arial" pitchFamily="34" charset="0"/>
                <a:ea typeface="맑은 고딕" pitchFamily="50" charset="-127"/>
                <a:cs typeface="Arial" pitchFamily="34" charset="0"/>
              </a:defRPr>
            </a:lvl3pPr>
            <a:lvl4pPr marL="1344613" indent="-266700" algn="l" defTabSz="1042988" rtl="0" eaLnBrk="0" fontAlgn="base" latinLnBrk="1" hangingPunct="0">
              <a:spcBef>
                <a:spcPct val="20000"/>
              </a:spcBef>
              <a:spcAft>
                <a:spcPct val="0"/>
              </a:spcAft>
              <a:buFont typeface="+mj-lt"/>
              <a:buAutoNum type="arabicParenR"/>
              <a:defRPr sz="1200" b="0" kern="1200">
                <a:solidFill>
                  <a:schemeClr val="tx1"/>
                </a:solidFill>
                <a:latin typeface="Arial" pitchFamily="34" charset="0"/>
                <a:ea typeface="맑은 고딕" pitchFamily="50" charset="-127"/>
                <a:cs typeface="Arial" pitchFamily="34" charset="0"/>
              </a:defRPr>
            </a:lvl4pPr>
            <a:lvl5pPr marL="1703388" indent="-265113" algn="l" defTabSz="1042988" rtl="0" eaLnBrk="0" fontAlgn="base" latinLnBrk="1" hangingPunct="0">
              <a:spcBef>
                <a:spcPct val="20000"/>
              </a:spcBef>
              <a:spcAft>
                <a:spcPct val="0"/>
              </a:spcAft>
              <a:buFont typeface="+mj-lt"/>
              <a:buAutoNum type="alphaLcPeriod"/>
              <a:defRPr sz="1100" b="0" kern="1200">
                <a:solidFill>
                  <a:schemeClr val="tx1"/>
                </a:solidFill>
                <a:latin typeface="Arial" pitchFamily="34" charset="0"/>
                <a:ea typeface="맑은 고딕" pitchFamily="50" charset="-127"/>
                <a:cs typeface="Arial" pitchFamily="34" charset="0"/>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r>
              <a:rPr lang="en-US" altLang="ko-KR" dirty="0"/>
              <a:t>Three components of structural fire engineering design</a:t>
            </a:r>
            <a:endParaRPr kumimoji="0" lang="en-US" altLang="ko-KR" dirty="0"/>
          </a:p>
        </p:txBody>
      </p:sp>
    </p:spTree>
    <p:extLst>
      <p:ext uri="{BB962C8B-B14F-4D97-AF65-F5344CB8AC3E}">
        <p14:creationId xmlns:p14="http://schemas.microsoft.com/office/powerpoint/2010/main" val="1406418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Assessment methods for thermal exposure</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Advanced Structural Fire Design</a:t>
            </a:r>
          </a:p>
        </p:txBody>
      </p:sp>
      <p:graphicFrame>
        <p:nvGraphicFramePr>
          <p:cNvPr id="63" name="표 62"/>
          <p:cNvGraphicFramePr>
            <a:graphicFrameLocks noGrp="1"/>
          </p:cNvGraphicFramePr>
          <p:nvPr>
            <p:extLst>
              <p:ext uri="{D42A27DB-BD31-4B8C-83A1-F6EECF244321}">
                <p14:modId xmlns:p14="http://schemas.microsoft.com/office/powerpoint/2010/main" val="196416536"/>
              </p:ext>
            </p:extLst>
          </p:nvPr>
        </p:nvGraphicFramePr>
        <p:xfrm>
          <a:off x="1026220" y="1620391"/>
          <a:ext cx="8640960" cy="2376267"/>
        </p:xfrm>
        <a:graphic>
          <a:graphicData uri="http://schemas.openxmlformats.org/drawingml/2006/table">
            <a:tbl>
              <a:tblPr firstRow="1" firstCol="1" bandRow="1">
                <a:tableStyleId>{2D5ABB26-0587-4C30-8999-92F81FD0307C}</a:tableStyleId>
              </a:tblPr>
              <a:tblGrid>
                <a:gridCol w="1440160">
                  <a:extLst>
                    <a:ext uri="{9D8B030D-6E8A-4147-A177-3AD203B41FA5}">
                      <a16:colId xmlns:a16="http://schemas.microsoft.com/office/drawing/2014/main" val="20001"/>
                    </a:ext>
                  </a:extLst>
                </a:gridCol>
                <a:gridCol w="1440160">
                  <a:extLst>
                    <a:ext uri="{9D8B030D-6E8A-4147-A177-3AD203B41FA5}">
                      <a16:colId xmlns:a16="http://schemas.microsoft.com/office/drawing/2014/main" val="3164841568"/>
                    </a:ext>
                  </a:extLst>
                </a:gridCol>
                <a:gridCol w="5760640">
                  <a:extLst>
                    <a:ext uri="{9D8B030D-6E8A-4147-A177-3AD203B41FA5}">
                      <a16:colId xmlns:a16="http://schemas.microsoft.com/office/drawing/2014/main" val="20005"/>
                    </a:ext>
                  </a:extLst>
                </a:gridCol>
              </a:tblGrid>
              <a:tr h="528059">
                <a:tc>
                  <a:txBody>
                    <a:bodyPr/>
                    <a:lstStyle/>
                    <a:p>
                      <a:pPr algn="ctr">
                        <a:spcBef>
                          <a:spcPts val="0"/>
                        </a:spcBef>
                        <a:spcAft>
                          <a:spcPts val="0"/>
                        </a:spcAft>
                      </a:pPr>
                      <a:r>
                        <a:rPr lang="en-US" altLang="ko-KR" sz="1200" b="1" kern="100" dirty="0">
                          <a:effectLst/>
                        </a:rPr>
                        <a:t>Assessment</a:t>
                      </a:r>
                    </a:p>
                    <a:p>
                      <a:pPr algn="ctr">
                        <a:spcBef>
                          <a:spcPts val="0"/>
                        </a:spcBef>
                        <a:spcAft>
                          <a:spcPts val="0"/>
                        </a:spcAft>
                      </a:pPr>
                      <a:r>
                        <a:rPr lang="en-US" altLang="ko-KR" sz="1200" b="1" kern="100" dirty="0">
                          <a:effectLst/>
                        </a:rPr>
                        <a:t>Method</a:t>
                      </a:r>
                      <a:endParaRPr lang="ko-KR" sz="1200" b="1"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Bef>
                          <a:spcPts val="0"/>
                        </a:spcBef>
                        <a:spcAft>
                          <a:spcPts val="0"/>
                        </a:spcAft>
                      </a:pPr>
                      <a:r>
                        <a:rPr lang="en-US" altLang="ko-KR" sz="1200" b="1" kern="100" dirty="0">
                          <a:effectLst/>
                        </a:rPr>
                        <a:t>Model for thermal</a:t>
                      </a:r>
                    </a:p>
                    <a:p>
                      <a:pPr algn="ctr">
                        <a:spcBef>
                          <a:spcPts val="0"/>
                        </a:spcBef>
                        <a:spcAft>
                          <a:spcPts val="0"/>
                        </a:spcAft>
                      </a:pPr>
                      <a:r>
                        <a:rPr lang="en-US" altLang="ko-KR" sz="1200" b="1" kern="100" dirty="0">
                          <a:effectLst/>
                        </a:rPr>
                        <a:t>Exposure</a:t>
                      </a:r>
                      <a:endParaRPr lang="ko-KR" sz="1200" b="1"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Bef>
                          <a:spcPts val="0"/>
                        </a:spcBef>
                        <a:spcAft>
                          <a:spcPts val="0"/>
                        </a:spcAft>
                      </a:pPr>
                      <a:r>
                        <a:rPr lang="en-US" altLang="ko-KR" sz="1200" b="1" kern="100" dirty="0">
                          <a:effectLst/>
                        </a:rPr>
                        <a:t>Description</a:t>
                      </a:r>
                      <a:endParaRPr lang="ko-KR" altLang="ko-KR" sz="1200" b="1"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462052">
                <a:tc>
                  <a:txBody>
                    <a:bodyPr/>
                    <a:lstStyle/>
                    <a:p>
                      <a:pPr algn="ctr">
                        <a:spcBef>
                          <a:spcPts val="0"/>
                        </a:spcBef>
                        <a:spcAft>
                          <a:spcPts val="0"/>
                        </a:spcAft>
                        <a:buNone/>
                      </a:pPr>
                      <a:r>
                        <a:rPr lang="en-US" altLang="ko-KR" sz="1200" kern="100" dirty="0">
                          <a:solidFill>
                            <a:schemeClr val="tx1"/>
                          </a:solidFill>
                          <a:effectLst/>
                          <a:latin typeface="Arial" panose="020B0604020202020204" pitchFamily="34" charset="0"/>
                          <a:ea typeface="+mn-ea"/>
                          <a:cs typeface="Arial" panose="020B0604020202020204" pitchFamily="34" charset="0"/>
                        </a:rPr>
                        <a:t>Level 1</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H1</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spcBef>
                          <a:spcPts val="0"/>
                        </a:spcBef>
                        <a:spcAft>
                          <a:spcPts val="0"/>
                        </a:spcAft>
                      </a:pPr>
                      <a:r>
                        <a:rPr lang="en-US" altLang="ko-KR" sz="1200" b="1" kern="100" dirty="0">
                          <a:solidFill>
                            <a:srgbClr val="CC3300"/>
                          </a:solidFill>
                          <a:effectLst/>
                          <a:latin typeface="Arial" panose="020B0604020202020204" pitchFamily="34" charset="0"/>
                          <a:ea typeface="+mn-ea"/>
                          <a:cs typeface="Arial" panose="020B0604020202020204" pitchFamily="34" charset="0"/>
                        </a:rPr>
                        <a:t>Standard fire exposure </a:t>
                      </a:r>
                      <a:r>
                        <a:rPr lang="en-US" altLang="ko-KR" sz="1200" kern="100" dirty="0">
                          <a:solidFill>
                            <a:schemeClr val="tx1"/>
                          </a:solidFill>
                          <a:effectLst/>
                          <a:latin typeface="Arial" panose="020B0604020202020204" pitchFamily="34" charset="0"/>
                          <a:ea typeface="+mn-ea"/>
                          <a:cs typeface="Arial" panose="020B0604020202020204" pitchFamily="34" charset="0"/>
                        </a:rPr>
                        <a:t>– test or tabulated data</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462052">
                <a:tc>
                  <a:txBody>
                    <a:bodyPr/>
                    <a:lstStyle/>
                    <a:p>
                      <a:pPr algn="ctr">
                        <a:spcBef>
                          <a:spcPts val="0"/>
                        </a:spcBef>
                        <a:spcAft>
                          <a:spcPts val="0"/>
                        </a:spcAft>
                        <a:buNone/>
                      </a:pPr>
                      <a:r>
                        <a:rPr lang="en-US" altLang="ko-KR" sz="1200" kern="100" dirty="0">
                          <a:solidFill>
                            <a:schemeClr val="tx1"/>
                          </a:solidFill>
                          <a:effectLst/>
                          <a:latin typeface="Arial" panose="020B0604020202020204" pitchFamily="34" charset="0"/>
                          <a:ea typeface="+mn-ea"/>
                          <a:cs typeface="Arial" panose="020B0604020202020204" pitchFamily="34" charset="0"/>
                        </a:rPr>
                        <a:t>Level 2</a:t>
                      </a:r>
                      <a:endParaRPr lang="ko-KR" alt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1043056" rtl="0" eaLnBrk="1" fontAlgn="auto" latinLnBrk="1" hangingPunct="1">
                        <a:lnSpc>
                          <a:spcPct val="100000"/>
                        </a:lnSpc>
                        <a:spcBef>
                          <a:spcPts val="0"/>
                        </a:spcBef>
                        <a:spcAft>
                          <a:spcPts val="0"/>
                        </a:spcAft>
                        <a:buClrTx/>
                        <a:buSzTx/>
                        <a:buFontTx/>
                        <a:buNone/>
                        <a:tabLst/>
                        <a:defRPr/>
                      </a:pPr>
                      <a:r>
                        <a:rPr lang="en-US" altLang="ko-KR" sz="1200" kern="100" dirty="0">
                          <a:solidFill>
                            <a:schemeClr val="tx1"/>
                          </a:solidFill>
                          <a:effectLst/>
                          <a:latin typeface="Arial" panose="020B0604020202020204" pitchFamily="34" charset="0"/>
                          <a:ea typeface="+mn-ea"/>
                          <a:cs typeface="Arial" panose="020B0604020202020204" pitchFamily="34" charset="0"/>
                        </a:rPr>
                        <a:t>H2</a:t>
                      </a:r>
                      <a:endParaRPr lang="ko-KR" alt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spcBef>
                          <a:spcPts val="0"/>
                        </a:spcBef>
                        <a:spcAft>
                          <a:spcPts val="0"/>
                        </a:spcAft>
                      </a:pPr>
                      <a:r>
                        <a:rPr lang="en-US" altLang="ko-KR" sz="1200" b="1" kern="100" dirty="0">
                          <a:solidFill>
                            <a:srgbClr val="CC3300"/>
                          </a:solidFill>
                          <a:effectLst/>
                          <a:latin typeface="Arial" panose="020B0604020202020204" pitchFamily="34" charset="0"/>
                          <a:ea typeface="+mn-ea"/>
                          <a:cs typeface="Arial" panose="020B0604020202020204" pitchFamily="34" charset="0"/>
                        </a:rPr>
                        <a:t>Equivalent fire duration time </a:t>
                      </a:r>
                      <a:r>
                        <a:rPr lang="en-US" altLang="ko-KR" sz="1200" kern="100" dirty="0">
                          <a:solidFill>
                            <a:schemeClr val="tx1"/>
                          </a:solidFill>
                          <a:effectLst/>
                          <a:latin typeface="Arial" panose="020B0604020202020204" pitchFamily="34" charset="0"/>
                          <a:ea typeface="+mn-ea"/>
                          <a:cs typeface="Arial" panose="020B0604020202020204" pitchFamily="34" charset="0"/>
                        </a:rPr>
                        <a:t>– relates the severity of a</a:t>
                      </a:r>
                    </a:p>
                    <a:p>
                      <a:pPr algn="l">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compartment fire to an equivalent period in a standard furnace</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462052">
                <a:tc>
                  <a:txBody>
                    <a:bodyPr/>
                    <a:lstStyle/>
                    <a:p>
                      <a:pPr marL="0" marR="0" lvl="0" indent="0" algn="ctr" defTabSz="1043056" rtl="0" eaLnBrk="1" fontAlgn="auto" latinLnBrk="1" hangingPunct="1">
                        <a:lnSpc>
                          <a:spcPct val="100000"/>
                        </a:lnSpc>
                        <a:spcBef>
                          <a:spcPts val="0"/>
                        </a:spcBef>
                        <a:spcAft>
                          <a:spcPts val="0"/>
                        </a:spcAft>
                        <a:buClrTx/>
                        <a:buSzTx/>
                        <a:buFontTx/>
                        <a:buNone/>
                        <a:tabLst/>
                        <a:defRPr/>
                      </a:pPr>
                      <a:r>
                        <a:rPr lang="en-US" altLang="ko-KR" sz="1200" kern="100" dirty="0">
                          <a:solidFill>
                            <a:schemeClr val="tx1"/>
                          </a:solidFill>
                          <a:effectLst/>
                          <a:latin typeface="Arial" panose="020B0604020202020204" pitchFamily="34" charset="0"/>
                          <a:ea typeface="+mn-ea"/>
                          <a:cs typeface="Arial" panose="020B0604020202020204" pitchFamily="34" charset="0"/>
                        </a:rPr>
                        <a:t>Level 3</a:t>
                      </a:r>
                      <a:endParaRPr lang="ko-KR" alt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1043056" rtl="0" eaLnBrk="1" fontAlgn="auto" latinLnBrk="1" hangingPunct="1">
                        <a:lnSpc>
                          <a:spcPct val="100000"/>
                        </a:lnSpc>
                        <a:spcBef>
                          <a:spcPts val="0"/>
                        </a:spcBef>
                        <a:spcAft>
                          <a:spcPts val="0"/>
                        </a:spcAft>
                        <a:buClrTx/>
                        <a:buSzTx/>
                        <a:buFontTx/>
                        <a:buNone/>
                        <a:tabLst/>
                        <a:defRPr/>
                      </a:pPr>
                      <a:r>
                        <a:rPr lang="en-US" altLang="ko-KR" sz="1200" kern="100" dirty="0">
                          <a:solidFill>
                            <a:schemeClr val="tx1"/>
                          </a:solidFill>
                          <a:effectLst/>
                          <a:latin typeface="Arial" panose="020B0604020202020204" pitchFamily="34" charset="0"/>
                          <a:ea typeface="+mn-ea"/>
                          <a:cs typeface="Arial" panose="020B0604020202020204" pitchFamily="34" charset="0"/>
                        </a:rPr>
                        <a:t>H3</a:t>
                      </a:r>
                      <a:endParaRPr lang="ko-KR" alt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spcBef>
                          <a:spcPts val="0"/>
                        </a:spcBef>
                        <a:spcAft>
                          <a:spcPts val="0"/>
                        </a:spcAft>
                      </a:pPr>
                      <a:r>
                        <a:rPr lang="en-US" altLang="ko-KR" sz="1200" b="1" kern="100" dirty="0">
                          <a:solidFill>
                            <a:srgbClr val="CC3300"/>
                          </a:solidFill>
                          <a:effectLst/>
                          <a:latin typeface="Arial" panose="020B0604020202020204" pitchFamily="34" charset="0"/>
                          <a:ea typeface="+mn-ea"/>
                          <a:cs typeface="Arial" panose="020B0604020202020204" pitchFamily="34" charset="0"/>
                        </a:rPr>
                        <a:t>Parametric exposure</a:t>
                      </a:r>
                      <a:r>
                        <a:rPr lang="en-US" altLang="ko-KR" sz="1200" kern="100" dirty="0">
                          <a:solidFill>
                            <a:schemeClr val="tx1"/>
                          </a:solidFill>
                          <a:effectLst/>
                          <a:latin typeface="Arial" panose="020B0604020202020204" pitchFamily="34" charset="0"/>
                          <a:ea typeface="+mn-ea"/>
                          <a:cs typeface="Arial" panose="020B0604020202020204" pitchFamily="34" charset="0"/>
                        </a:rPr>
                        <a:t> – uses physical characteristics of the fire</a:t>
                      </a:r>
                    </a:p>
                    <a:p>
                      <a:pPr algn="l">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compartment as input parameters</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41393838"/>
                  </a:ext>
                </a:extLst>
              </a:tr>
              <a:tr h="462052">
                <a:tc>
                  <a:txBody>
                    <a:bodyPr/>
                    <a:lstStyle/>
                    <a:p>
                      <a:pPr algn="ctr">
                        <a:spcBef>
                          <a:spcPts val="0"/>
                        </a:spcBef>
                        <a:spcAft>
                          <a:spcPts val="0"/>
                        </a:spcAft>
                        <a:buNone/>
                      </a:pPr>
                      <a:r>
                        <a:rPr lang="en-US" altLang="ko-KR" sz="1200" kern="100" dirty="0">
                          <a:solidFill>
                            <a:schemeClr val="tx1"/>
                          </a:solidFill>
                          <a:effectLst/>
                          <a:latin typeface="Arial" panose="020B0604020202020204" pitchFamily="34" charset="0"/>
                          <a:ea typeface="+mn-ea"/>
                          <a:cs typeface="Arial" panose="020B0604020202020204" pitchFamily="34" charset="0"/>
                        </a:rPr>
                        <a:t>Level 4</a:t>
                      </a:r>
                      <a:endParaRPr lang="ko-KR" alt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ctr" defTabSz="1043056" rtl="0" eaLnBrk="1" fontAlgn="auto" latinLnBrk="1" hangingPunct="1">
                        <a:lnSpc>
                          <a:spcPct val="100000"/>
                        </a:lnSpc>
                        <a:spcBef>
                          <a:spcPts val="0"/>
                        </a:spcBef>
                        <a:spcAft>
                          <a:spcPts val="0"/>
                        </a:spcAft>
                        <a:buClrTx/>
                        <a:buSzTx/>
                        <a:buFontTx/>
                        <a:buNone/>
                        <a:tabLst/>
                        <a:defRPr/>
                      </a:pPr>
                      <a:r>
                        <a:rPr lang="en-US" altLang="ko-KR" sz="1200" kern="100" dirty="0">
                          <a:solidFill>
                            <a:schemeClr val="tx1"/>
                          </a:solidFill>
                          <a:effectLst/>
                          <a:latin typeface="Arial" panose="020B0604020202020204" pitchFamily="34" charset="0"/>
                          <a:ea typeface="+mn-ea"/>
                          <a:cs typeface="Arial" panose="020B0604020202020204" pitchFamily="34" charset="0"/>
                        </a:rPr>
                        <a:t>H4</a:t>
                      </a:r>
                      <a:endParaRPr lang="ko-KR" alt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spcBef>
                          <a:spcPts val="0"/>
                        </a:spcBef>
                        <a:spcAft>
                          <a:spcPts val="0"/>
                        </a:spcAft>
                      </a:pPr>
                      <a:r>
                        <a:rPr lang="en-US" altLang="ko-KR" sz="1200" b="1" kern="100" dirty="0">
                          <a:solidFill>
                            <a:srgbClr val="CC3300"/>
                          </a:solidFill>
                          <a:effectLst/>
                          <a:latin typeface="Arial" panose="020B0604020202020204" pitchFamily="34" charset="0"/>
                          <a:ea typeface="+mn-ea"/>
                          <a:cs typeface="Arial" panose="020B0604020202020204" pitchFamily="34" charset="0"/>
                        </a:rPr>
                        <a:t>Advanced methods</a:t>
                      </a:r>
                      <a:r>
                        <a:rPr lang="en-US" altLang="ko-KR" sz="1200" kern="100" dirty="0">
                          <a:solidFill>
                            <a:srgbClr val="CC3300"/>
                          </a:solidFill>
                          <a:effectLst/>
                          <a:latin typeface="Arial" panose="020B0604020202020204" pitchFamily="34" charset="0"/>
                          <a:ea typeface="+mn-ea"/>
                          <a:cs typeface="Arial" panose="020B0604020202020204" pitchFamily="34" charset="0"/>
                        </a:rPr>
                        <a:t> </a:t>
                      </a:r>
                      <a:r>
                        <a:rPr lang="en-US" altLang="ko-KR" sz="1200" kern="100" dirty="0">
                          <a:solidFill>
                            <a:schemeClr val="tx1"/>
                          </a:solidFill>
                          <a:effectLst/>
                          <a:latin typeface="Arial" panose="020B0604020202020204" pitchFamily="34" charset="0"/>
                          <a:ea typeface="+mn-ea"/>
                          <a:cs typeface="Arial" panose="020B0604020202020204" pitchFamily="34" charset="0"/>
                        </a:rPr>
                        <a:t>– zone or field models used to characterize</a:t>
                      </a:r>
                    </a:p>
                    <a:p>
                      <a:pPr algn="l">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the full compartment response for the required duration</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grpSp>
        <p:nvGrpSpPr>
          <p:cNvPr id="114" name="그룹 113"/>
          <p:cNvGrpSpPr/>
          <p:nvPr/>
        </p:nvGrpSpPr>
        <p:grpSpPr>
          <a:xfrm>
            <a:off x="666180" y="4242078"/>
            <a:ext cx="9390697" cy="3138953"/>
            <a:chOff x="666180" y="4242078"/>
            <a:chExt cx="9390697" cy="3138953"/>
          </a:xfrm>
        </p:grpSpPr>
        <p:sp>
          <p:nvSpPr>
            <p:cNvPr id="113" name="직사각형 112"/>
            <p:cNvSpPr/>
            <p:nvPr/>
          </p:nvSpPr>
          <p:spPr bwMode="auto">
            <a:xfrm>
              <a:off x="666180" y="4242078"/>
              <a:ext cx="9390697" cy="3138953"/>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pic>
          <p:nvPicPr>
            <p:cNvPr id="111" name="그림 110"/>
            <p:cNvPicPr>
              <a:picLocks noChangeAspect="1"/>
            </p:cNvPicPr>
            <p:nvPr/>
          </p:nvPicPr>
          <p:blipFill>
            <a:blip r:embed="rId2"/>
            <a:stretch>
              <a:fillRect/>
            </a:stretch>
          </p:blipFill>
          <p:spPr>
            <a:xfrm>
              <a:off x="1026220" y="4276508"/>
              <a:ext cx="2889451" cy="3062266"/>
            </a:xfrm>
            <a:prstGeom prst="rect">
              <a:avLst/>
            </a:prstGeom>
          </p:spPr>
        </p:pic>
        <p:pic>
          <p:nvPicPr>
            <p:cNvPr id="112" name="그림 111"/>
            <p:cNvPicPr>
              <a:picLocks noChangeAspect="1"/>
            </p:cNvPicPr>
            <p:nvPr/>
          </p:nvPicPr>
          <p:blipFill>
            <a:blip r:embed="rId3"/>
            <a:stretch>
              <a:fillRect/>
            </a:stretch>
          </p:blipFill>
          <p:spPr>
            <a:xfrm>
              <a:off x="4050556" y="4355170"/>
              <a:ext cx="5919193" cy="2737829"/>
            </a:xfrm>
            <a:prstGeom prst="rect">
              <a:avLst/>
            </a:prstGeom>
          </p:spPr>
        </p:pic>
      </p:grpSp>
    </p:spTree>
    <p:extLst>
      <p:ext uri="{BB962C8B-B14F-4D97-AF65-F5344CB8AC3E}">
        <p14:creationId xmlns:p14="http://schemas.microsoft.com/office/powerpoint/2010/main" val="3391210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Options for estimating the heat transfer</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Advanced Structural Fire Design</a:t>
            </a:r>
          </a:p>
        </p:txBody>
      </p:sp>
      <p:graphicFrame>
        <p:nvGraphicFramePr>
          <p:cNvPr id="4" name="표 3"/>
          <p:cNvGraphicFramePr>
            <a:graphicFrameLocks noGrp="1"/>
          </p:cNvGraphicFramePr>
          <p:nvPr>
            <p:extLst>
              <p:ext uri="{D42A27DB-BD31-4B8C-83A1-F6EECF244321}">
                <p14:modId xmlns:p14="http://schemas.microsoft.com/office/powerpoint/2010/main" val="4181485576"/>
              </p:ext>
            </p:extLst>
          </p:nvPr>
        </p:nvGraphicFramePr>
        <p:xfrm>
          <a:off x="630172" y="1620391"/>
          <a:ext cx="9426704" cy="5025517"/>
        </p:xfrm>
        <a:graphic>
          <a:graphicData uri="http://schemas.openxmlformats.org/drawingml/2006/table">
            <a:tbl>
              <a:tblPr firstRow="1" firstCol="1" lastRow="1" lastCol="1" bandRow="1" bandCol="1">
                <a:tableStyleId>{2D5ABB26-0587-4C30-8999-92F81FD0307C}</a:tableStyleId>
              </a:tblPr>
              <a:tblGrid>
                <a:gridCol w="1332152">
                  <a:extLst>
                    <a:ext uri="{9D8B030D-6E8A-4147-A177-3AD203B41FA5}">
                      <a16:colId xmlns:a16="http://schemas.microsoft.com/office/drawing/2014/main" val="3670283291"/>
                    </a:ext>
                  </a:extLst>
                </a:gridCol>
                <a:gridCol w="2698184">
                  <a:extLst>
                    <a:ext uri="{9D8B030D-6E8A-4147-A177-3AD203B41FA5}">
                      <a16:colId xmlns:a16="http://schemas.microsoft.com/office/drawing/2014/main" val="4098245344"/>
                    </a:ext>
                  </a:extLst>
                </a:gridCol>
                <a:gridCol w="2698184">
                  <a:extLst>
                    <a:ext uri="{9D8B030D-6E8A-4147-A177-3AD203B41FA5}">
                      <a16:colId xmlns:a16="http://schemas.microsoft.com/office/drawing/2014/main" val="3289492919"/>
                    </a:ext>
                  </a:extLst>
                </a:gridCol>
                <a:gridCol w="2698184">
                  <a:extLst>
                    <a:ext uri="{9D8B030D-6E8A-4147-A177-3AD203B41FA5}">
                      <a16:colId xmlns:a16="http://schemas.microsoft.com/office/drawing/2014/main" val="3000267117"/>
                    </a:ext>
                  </a:extLst>
                </a:gridCol>
              </a:tblGrid>
              <a:tr h="612775">
                <a:tc>
                  <a:txBody>
                    <a:bodyPr/>
                    <a:lstStyle/>
                    <a:p>
                      <a:pPr marL="49530"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Model</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50165"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Design charts/test data</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50165"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Simple formulae</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50165"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Advanced models</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03388955"/>
                  </a:ext>
                </a:extLst>
              </a:tr>
              <a:tr h="612775">
                <a:tc>
                  <a:txBody>
                    <a:bodyPr/>
                    <a:lstStyle/>
                    <a:p>
                      <a:pPr marL="49530"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Complexity</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50165"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Simple</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50165"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Intermediate</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50165"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Advanced</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73277447"/>
                  </a:ext>
                </a:extLst>
              </a:tr>
              <a:tr h="612775">
                <a:tc>
                  <a:txBody>
                    <a:bodyPr/>
                    <a:lstStyle/>
                    <a:p>
                      <a:pPr marL="49530"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Analysis ability</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85750" lvl="0" indent="-285750" algn="l" latinLnBrk="0">
                        <a:spcBef>
                          <a:spcPts val="0"/>
                        </a:spcBef>
                        <a:spcAft>
                          <a:spcPts val="0"/>
                        </a:spcAft>
                        <a:buClr>
                          <a:srgbClr val="231F20"/>
                        </a:buClr>
                        <a:buSzPts val="850"/>
                        <a:buFont typeface="Arial" panose="020B0604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Exact solution</a:t>
                      </a:r>
                      <a:endParaRPr lang="ko-KR" sz="1400" kern="100" dirty="0">
                        <a:solidFill>
                          <a:schemeClr val="tx1"/>
                        </a:solidFill>
                        <a:effectLst/>
                        <a:latin typeface="Arial" panose="020B0604020202020204" pitchFamily="34" charset="0"/>
                        <a:ea typeface="+mn-ea"/>
                        <a:cs typeface="Arial" panose="020B0604020202020204" pitchFamily="34" charset="0"/>
                      </a:endParaRPr>
                    </a:p>
                    <a:p>
                      <a:pPr marL="285750" marR="544830" lvl="0" indent="-285750" algn="l" latinLnBrk="0">
                        <a:lnSpc>
                          <a:spcPct val="115000"/>
                        </a:lnSpc>
                        <a:spcBef>
                          <a:spcPts val="0"/>
                        </a:spcBef>
                        <a:spcAft>
                          <a:spcPts val="0"/>
                        </a:spcAft>
                        <a:buClr>
                          <a:srgbClr val="231F20"/>
                        </a:buClr>
                        <a:buSzPts val="850"/>
                        <a:buFont typeface="Arial" panose="020B0604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Standard fire condition</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85750" lvl="0" indent="-285750" algn="l" latinLnBrk="0">
                        <a:spcBef>
                          <a:spcPts val="0"/>
                        </a:spcBef>
                        <a:spcAft>
                          <a:spcPts val="0"/>
                        </a:spcAft>
                        <a:buClr>
                          <a:srgbClr val="231F20"/>
                        </a:buClr>
                        <a:buSzPts val="850"/>
                        <a:buFont typeface="Arial" panose="020B0604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Empirical solution</a:t>
                      </a:r>
                      <a:endParaRPr lang="ko-KR" sz="1400" kern="100" dirty="0">
                        <a:solidFill>
                          <a:schemeClr val="tx1"/>
                        </a:solidFill>
                        <a:effectLst/>
                        <a:latin typeface="Arial" panose="020B0604020202020204" pitchFamily="34" charset="0"/>
                        <a:ea typeface="+mn-ea"/>
                        <a:cs typeface="Arial" panose="020B0604020202020204" pitchFamily="34" charset="0"/>
                      </a:endParaRPr>
                    </a:p>
                    <a:p>
                      <a:pPr marL="285750" marR="544830" lvl="0" indent="-285750" algn="l" latinLnBrk="0">
                        <a:lnSpc>
                          <a:spcPct val="115000"/>
                        </a:lnSpc>
                        <a:spcBef>
                          <a:spcPts val="0"/>
                        </a:spcBef>
                        <a:spcAft>
                          <a:spcPts val="0"/>
                        </a:spcAft>
                        <a:buClr>
                          <a:srgbClr val="231F20"/>
                        </a:buClr>
                        <a:buSzPts val="850"/>
                        <a:buFont typeface="Arial" panose="020B0604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Standard fire condition</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85750" lvl="0" indent="-285750" algn="l" latinLnBrk="0">
                        <a:spcBef>
                          <a:spcPts val="0"/>
                        </a:spcBef>
                        <a:spcAft>
                          <a:spcPts val="0"/>
                        </a:spcAft>
                        <a:buClr>
                          <a:srgbClr val="231F20"/>
                        </a:buClr>
                        <a:buSzPts val="850"/>
                        <a:buFont typeface="Arial" panose="020B0604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Accurate solution</a:t>
                      </a:r>
                      <a:endParaRPr lang="ko-KR" sz="1400" kern="100" dirty="0">
                        <a:solidFill>
                          <a:schemeClr val="tx1"/>
                        </a:solidFill>
                        <a:effectLst/>
                        <a:latin typeface="Arial" panose="020B0604020202020204" pitchFamily="34" charset="0"/>
                        <a:ea typeface="+mn-ea"/>
                        <a:cs typeface="Arial" panose="020B0604020202020204" pitchFamily="34" charset="0"/>
                      </a:endParaRPr>
                    </a:p>
                    <a:p>
                      <a:pPr marL="285750" lvl="0" indent="-285750" algn="l" latinLnBrk="0">
                        <a:spcBef>
                          <a:spcPts val="0"/>
                        </a:spcBef>
                        <a:spcAft>
                          <a:spcPts val="0"/>
                        </a:spcAft>
                        <a:buClr>
                          <a:srgbClr val="231F20"/>
                        </a:buClr>
                        <a:buSzPts val="850"/>
                        <a:buFont typeface="Arial" panose="020B0604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Any fire condition</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31557701"/>
                  </a:ext>
                </a:extLst>
              </a:tr>
              <a:tr h="612775">
                <a:tc>
                  <a:txBody>
                    <a:bodyPr/>
                    <a:lstStyle/>
                    <a:p>
                      <a:pPr marL="49530"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Member types</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31580" marR="220345" indent="-285750" algn="l" latinLnBrk="0">
                        <a:lnSpc>
                          <a:spcPct val="115000"/>
                        </a:lnSpc>
                        <a:spcBef>
                          <a:spcPts val="0"/>
                        </a:spcBef>
                        <a:spcAft>
                          <a:spcPts val="0"/>
                        </a:spcAft>
                        <a:buFont typeface="Arial" panose="020B0604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Dependent on available test data</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85750" lvl="0" indent="-285750" algn="l" latinLnBrk="0">
                        <a:spcBef>
                          <a:spcPts val="0"/>
                        </a:spcBef>
                        <a:spcAft>
                          <a:spcPts val="0"/>
                        </a:spcAft>
                        <a:buClr>
                          <a:srgbClr val="231F20"/>
                        </a:buClr>
                        <a:buSzPts val="850"/>
                        <a:buFont typeface="Arial" panose="020B0604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Mainly steel members</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85750" marR="77470" lvl="0" indent="-285750" algn="l" latinLnBrk="0">
                        <a:lnSpc>
                          <a:spcPct val="115000"/>
                        </a:lnSpc>
                        <a:spcBef>
                          <a:spcPts val="0"/>
                        </a:spcBef>
                        <a:spcAft>
                          <a:spcPts val="0"/>
                        </a:spcAft>
                        <a:buClr>
                          <a:srgbClr val="231F20"/>
                        </a:buClr>
                        <a:buSzPts val="850"/>
                        <a:buFont typeface="Arial" panose="020B0604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Any material and construction methods</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14478276"/>
                  </a:ext>
                </a:extLst>
              </a:tr>
              <a:tr h="612775">
                <a:tc>
                  <a:txBody>
                    <a:bodyPr/>
                    <a:lstStyle/>
                    <a:p>
                      <a:pPr marL="49530"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Input parameters</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85750" lvl="0" indent="-285750" algn="l" latinLnBrk="0">
                        <a:spcBef>
                          <a:spcPts val="0"/>
                        </a:spcBef>
                        <a:spcAft>
                          <a:spcPts val="0"/>
                        </a:spcAft>
                        <a:buClr>
                          <a:srgbClr val="231F20"/>
                        </a:buClr>
                        <a:buSzPts val="850"/>
                        <a:buFont typeface="Arial" panose="020B0604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Construction type &amp;</a:t>
                      </a:r>
                      <a:endParaRPr lang="ko-KR" sz="1400" kern="100" dirty="0">
                        <a:solidFill>
                          <a:schemeClr val="tx1"/>
                        </a:solidFill>
                        <a:effectLst/>
                        <a:latin typeface="Arial" panose="020B0604020202020204" pitchFamily="34" charset="0"/>
                        <a:ea typeface="+mn-ea"/>
                        <a:cs typeface="Arial" panose="020B0604020202020204" pitchFamily="34" charset="0"/>
                      </a:endParaRPr>
                    </a:p>
                    <a:p>
                      <a:pPr marL="285750" lvl="0" indent="-285750" algn="l" latinLnBrk="0">
                        <a:spcBef>
                          <a:spcPts val="0"/>
                        </a:spcBef>
                        <a:spcAft>
                          <a:spcPts val="0"/>
                        </a:spcAft>
                        <a:buClr>
                          <a:srgbClr val="231F20"/>
                        </a:buClr>
                        <a:buSzPts val="850"/>
                        <a:buFont typeface="Arial" panose="020B0604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Member geometry</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gridSpan="2">
                  <a:txBody>
                    <a:bodyPr/>
                    <a:lstStyle/>
                    <a:p>
                      <a:pPr marL="285750" lvl="0" indent="-285750" algn="l" latinLnBrk="0">
                        <a:spcBef>
                          <a:spcPts val="0"/>
                        </a:spcBef>
                        <a:spcAft>
                          <a:spcPts val="0"/>
                        </a:spcAft>
                        <a:buClr>
                          <a:srgbClr val="231F20"/>
                        </a:buClr>
                        <a:buSzPts val="850"/>
                        <a:buFont typeface="Arial" panose="020B0604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Heat flux or fire curves, Boundary conditions, </a:t>
                      </a:r>
                    </a:p>
                    <a:p>
                      <a:pPr marL="285750" lvl="0" indent="-285750" algn="l" latinLnBrk="0">
                        <a:spcBef>
                          <a:spcPts val="0"/>
                        </a:spcBef>
                        <a:spcAft>
                          <a:spcPts val="0"/>
                        </a:spcAft>
                        <a:buClr>
                          <a:srgbClr val="231F20"/>
                        </a:buClr>
                        <a:buSzPts val="850"/>
                        <a:buFont typeface="Arial" panose="020B0604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Member geometry, Material thermal properties</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hMerge="1">
                  <a:txBody>
                    <a:bodyPr/>
                    <a:lstStyle/>
                    <a:p>
                      <a:pPr latinLnBrk="1"/>
                      <a:endParaRPr lang="ko-KR" altLang="en-US"/>
                    </a:p>
                  </a:txBody>
                  <a:tcPr/>
                </a:tc>
                <a:extLst>
                  <a:ext uri="{0D108BD9-81ED-4DB2-BD59-A6C34878D82A}">
                    <a16:rowId xmlns:a16="http://schemas.microsoft.com/office/drawing/2014/main" val="1104409456"/>
                  </a:ext>
                </a:extLst>
              </a:tr>
              <a:tr h="612775">
                <a:tc>
                  <a:txBody>
                    <a:bodyPr/>
                    <a:lstStyle/>
                    <a:p>
                      <a:pPr marL="49530"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Solutions</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85750" marR="203200" lvl="0" indent="-285750" algn="l" latinLnBrk="0">
                        <a:lnSpc>
                          <a:spcPct val="115000"/>
                        </a:lnSpc>
                        <a:spcBef>
                          <a:spcPts val="0"/>
                        </a:spcBef>
                        <a:spcAft>
                          <a:spcPts val="0"/>
                        </a:spcAft>
                        <a:buClr>
                          <a:srgbClr val="231F20"/>
                        </a:buClr>
                        <a:buSzPts val="850"/>
                        <a:buFont typeface="Arial" panose="020B0604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Cross-sectional temperature charts</a:t>
                      </a:r>
                      <a:endParaRPr lang="ko-KR" sz="1400" kern="100" dirty="0">
                        <a:solidFill>
                          <a:schemeClr val="tx1"/>
                        </a:solidFill>
                        <a:effectLst/>
                        <a:latin typeface="Arial" panose="020B0604020202020204" pitchFamily="34" charset="0"/>
                        <a:ea typeface="+mn-ea"/>
                        <a:cs typeface="Arial" panose="020B0604020202020204" pitchFamily="34" charset="0"/>
                      </a:endParaRPr>
                    </a:p>
                    <a:p>
                      <a:pPr marL="285750" marR="252095" lvl="0" indent="-285750" algn="l" latinLnBrk="0">
                        <a:lnSpc>
                          <a:spcPct val="115000"/>
                        </a:lnSpc>
                        <a:spcBef>
                          <a:spcPts val="0"/>
                        </a:spcBef>
                        <a:spcAft>
                          <a:spcPts val="0"/>
                        </a:spcAft>
                        <a:buClr>
                          <a:srgbClr val="231F20"/>
                        </a:buClr>
                        <a:buSzPts val="850"/>
                        <a:buFont typeface="Arial" panose="020B0604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Tabulated thermal data</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31580" marR="79375" indent="-285750" algn="l" latinLnBrk="0">
                        <a:lnSpc>
                          <a:spcPct val="115000"/>
                        </a:lnSpc>
                        <a:spcBef>
                          <a:spcPts val="0"/>
                        </a:spcBef>
                        <a:spcAft>
                          <a:spcPts val="0"/>
                        </a:spcAft>
                        <a:buFont typeface="Arial" panose="020B0604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Simple cross-sectional  temperature profile</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31580" marR="81280" indent="-285750" algn="l" latinLnBrk="0">
                        <a:lnSpc>
                          <a:spcPct val="115000"/>
                        </a:lnSpc>
                        <a:spcBef>
                          <a:spcPts val="0"/>
                        </a:spcBef>
                        <a:spcAft>
                          <a:spcPts val="0"/>
                        </a:spcAft>
                        <a:buFont typeface="Arial" panose="020B0604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One to three-dimensional time and space dependent temperature profile</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68730698"/>
                  </a:ext>
                </a:extLst>
              </a:tr>
              <a:tr h="612775">
                <a:tc rowSpan="2">
                  <a:txBody>
                    <a:bodyPr/>
                    <a:lstStyle/>
                    <a:p>
                      <a:pPr marL="49530"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Design tools</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85750" lvl="0" indent="-285750" algn="l" latinLnBrk="0">
                        <a:spcBef>
                          <a:spcPts val="0"/>
                        </a:spcBef>
                        <a:spcAft>
                          <a:spcPts val="0"/>
                        </a:spcAft>
                        <a:buClr>
                          <a:srgbClr val="231F20"/>
                        </a:buClr>
                        <a:buSzPts val="850"/>
                        <a:buFont typeface="Arial" panose="020B0604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Fire part of </a:t>
                      </a:r>
                      <a:r>
                        <a:rPr lang="en-US" sz="1400" kern="100" dirty="0" err="1">
                          <a:solidFill>
                            <a:schemeClr val="tx1"/>
                          </a:solidFill>
                          <a:effectLst/>
                          <a:latin typeface="Arial" panose="020B0604020202020204" pitchFamily="34" charset="0"/>
                          <a:ea typeface="+mn-ea"/>
                          <a:cs typeface="Arial" panose="020B0604020202020204" pitchFamily="34" charset="0"/>
                        </a:rPr>
                        <a:t>Eurocodes</a:t>
                      </a:r>
                      <a:endParaRPr lang="ko-KR" sz="1400" kern="100" dirty="0">
                        <a:solidFill>
                          <a:schemeClr val="tx1"/>
                        </a:solidFill>
                        <a:effectLst/>
                        <a:latin typeface="Arial" panose="020B0604020202020204" pitchFamily="34" charset="0"/>
                        <a:ea typeface="+mn-ea"/>
                        <a:cs typeface="Arial" panose="020B0604020202020204" pitchFamily="34" charset="0"/>
                      </a:endParaRPr>
                    </a:p>
                    <a:p>
                      <a:pPr marL="285750" lvl="0" indent="-285750" algn="l" latinLnBrk="0">
                        <a:spcBef>
                          <a:spcPts val="0"/>
                        </a:spcBef>
                        <a:spcAft>
                          <a:spcPts val="0"/>
                        </a:spcAft>
                        <a:buClr>
                          <a:srgbClr val="231F20"/>
                        </a:buClr>
                        <a:buSzPts val="850"/>
                        <a:buFont typeface="Arial" panose="020B0604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Test/Research reports</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31580" indent="-285750" algn="l" latinLnBrk="0">
                        <a:spcBef>
                          <a:spcPts val="0"/>
                        </a:spcBef>
                        <a:spcAft>
                          <a:spcPts val="0"/>
                        </a:spcAft>
                        <a:buFont typeface="Arial" panose="020B0604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Fire part of </a:t>
                      </a:r>
                      <a:r>
                        <a:rPr lang="en-US" sz="1400" kern="100" dirty="0" err="1">
                          <a:solidFill>
                            <a:schemeClr val="tx1"/>
                          </a:solidFill>
                          <a:effectLst/>
                          <a:latin typeface="Arial" panose="020B0604020202020204" pitchFamily="34" charset="0"/>
                          <a:ea typeface="+mn-ea"/>
                          <a:cs typeface="Arial" panose="020B0604020202020204" pitchFamily="34" charset="0"/>
                        </a:rPr>
                        <a:t>Eurocodes</a:t>
                      </a:r>
                      <a:endParaRPr lang="ko-KR" sz="1400" kern="100" dirty="0">
                        <a:solidFill>
                          <a:schemeClr val="tx1"/>
                        </a:solidFill>
                        <a:effectLst/>
                        <a:latin typeface="Arial" panose="020B0604020202020204" pitchFamily="34" charset="0"/>
                        <a:ea typeface="+mn-ea"/>
                        <a:cs typeface="Arial" panose="020B0604020202020204" pitchFamily="34" charset="0"/>
                      </a:endParaRPr>
                    </a:p>
                    <a:p>
                      <a:pPr marL="231580" indent="-285750" algn="l" latinLnBrk="0">
                        <a:spcBef>
                          <a:spcPts val="0"/>
                        </a:spcBef>
                        <a:spcAft>
                          <a:spcPts val="0"/>
                        </a:spcAft>
                        <a:buFont typeface="Arial" panose="020B0604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Design guides</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285750" marR="481330" lvl="0" indent="-285750" algn="l" latinLnBrk="0">
                        <a:lnSpc>
                          <a:spcPct val="115000"/>
                        </a:lnSpc>
                        <a:spcBef>
                          <a:spcPts val="0"/>
                        </a:spcBef>
                        <a:spcAft>
                          <a:spcPts val="0"/>
                        </a:spcAft>
                        <a:buClr>
                          <a:srgbClr val="231F20"/>
                        </a:buClr>
                        <a:buSzPts val="850"/>
                        <a:buFont typeface="Arial" panose="020B0604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Finite element package</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28303741"/>
                  </a:ext>
                </a:extLst>
              </a:tr>
              <a:tr h="612775">
                <a:tc vMerge="1">
                  <a:txBody>
                    <a:bodyPr/>
                    <a:lstStyle/>
                    <a:p>
                      <a:pPr latinLnBrk="1"/>
                      <a:endParaRPr lang="ko-KR" altLang="en-US"/>
                    </a:p>
                  </a:txBody>
                  <a:tcPr/>
                </a:tc>
                <a:tc>
                  <a:txBody>
                    <a:bodyPr/>
                    <a:lstStyle/>
                    <a:p>
                      <a:pPr marL="50165"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Design charts/tables</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50165"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Spreadsheet</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50165"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Computer models</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3101645"/>
                  </a:ext>
                </a:extLst>
              </a:tr>
            </a:tbl>
          </a:graphicData>
        </a:graphic>
      </p:graphicFrame>
    </p:spTree>
    <p:extLst>
      <p:ext uri="{BB962C8B-B14F-4D97-AF65-F5344CB8AC3E}">
        <p14:creationId xmlns:p14="http://schemas.microsoft.com/office/powerpoint/2010/main" val="2016665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CA" altLang="ko-KR" dirty="0">
                <a:ea typeface="굴림" panose="020B0600000101010101" pitchFamily="50" charset="-127"/>
              </a:rPr>
              <a:t>Background</a:t>
            </a:r>
            <a:endParaRPr lang="en-US" altLang="ko-KR" dirty="0"/>
          </a:p>
          <a:p>
            <a:pPr lvl="1"/>
            <a:r>
              <a:rPr lang="en-US" altLang="ko-KR" dirty="0"/>
              <a:t>Building fires cause the </a:t>
            </a:r>
            <a:r>
              <a:rPr lang="en-US" altLang="ko-KR" dirty="0">
                <a:solidFill>
                  <a:srgbClr val="CC3300"/>
                </a:solidFill>
              </a:rPr>
              <a:t>loss of life and damage to property</a:t>
            </a:r>
            <a:r>
              <a:rPr lang="en-US" altLang="ko-KR" dirty="0"/>
              <a:t>.</a:t>
            </a:r>
          </a:p>
          <a:p>
            <a:pPr lvl="1"/>
            <a:r>
              <a:rPr lang="en-US" altLang="ko-KR" dirty="0"/>
              <a:t>Fire risk can be mitigated through </a:t>
            </a:r>
            <a:r>
              <a:rPr lang="en-US" altLang="ko-KR" dirty="0">
                <a:solidFill>
                  <a:srgbClr val="CC3300"/>
                </a:solidFill>
              </a:rPr>
              <a:t>conscientious design and maintenance</a:t>
            </a:r>
            <a:r>
              <a:rPr lang="en-US" altLang="ko-KR" dirty="0"/>
              <a:t>.</a:t>
            </a:r>
          </a:p>
          <a:p>
            <a:pPr lvl="2"/>
            <a:r>
              <a:rPr lang="en-US" altLang="ko-KR" dirty="0">
                <a:solidFill>
                  <a:prstClr val="black"/>
                </a:solidFill>
              </a:rPr>
              <a:t>Actually, it is impossible to prevent all major building fires.</a:t>
            </a:r>
          </a:p>
          <a:p>
            <a:pPr lvl="1"/>
            <a:r>
              <a:rPr lang="en-US" altLang="ko-KR" dirty="0"/>
              <a:t>Fire safety depends on numerous factors:</a:t>
            </a:r>
          </a:p>
          <a:p>
            <a:pPr lvl="2" eaLnBrk="1" hangingPunct="1"/>
            <a:r>
              <a:rPr lang="en-US" altLang="ko-KR" dirty="0">
                <a:ea typeface="굴림" panose="020B0600000101010101" pitchFamily="50" charset="-127"/>
              </a:rPr>
              <a:t>Fire prevention, suppression and extinction</a:t>
            </a:r>
          </a:p>
          <a:p>
            <a:pPr lvl="2" eaLnBrk="1" hangingPunct="1"/>
            <a:r>
              <a:rPr lang="en-US" altLang="ko-KR" dirty="0">
                <a:ea typeface="굴림" panose="020B0600000101010101" pitchFamily="50" charset="-127"/>
              </a:rPr>
              <a:t>Successful evacuation of occupants</a:t>
            </a:r>
          </a:p>
          <a:p>
            <a:pPr lvl="2" eaLnBrk="1" hangingPunct="1"/>
            <a:r>
              <a:rPr lang="en-US" altLang="ko-KR" b="1" dirty="0">
                <a:solidFill>
                  <a:srgbClr val="CC3300"/>
                </a:solidFill>
                <a:ea typeface="굴림" panose="020B0600000101010101" pitchFamily="50" charset="-127"/>
              </a:rPr>
              <a:t>Structural integrity (or robustness)</a:t>
            </a:r>
          </a:p>
          <a:p>
            <a:pPr lvl="2" eaLnBrk="1" hangingPunct="1"/>
            <a:endParaRPr lang="en-US" altLang="ko-KR" b="1" dirty="0">
              <a:ea typeface="굴림" panose="020B0600000101010101" pitchFamily="50" charset="-127"/>
            </a:endParaRPr>
          </a:p>
          <a:p>
            <a:pPr lvl="0"/>
            <a:r>
              <a:rPr lang="en-CA" altLang="ko-KR" dirty="0">
                <a:solidFill>
                  <a:prstClr val="black"/>
                </a:solidFill>
                <a:ea typeface="굴림" panose="020B0600000101010101" pitchFamily="50" charset="-127"/>
              </a:rPr>
              <a:t>Fires</a:t>
            </a:r>
            <a:endParaRPr lang="en-US" altLang="ko-KR" dirty="0">
              <a:ea typeface="굴림" panose="020B0600000101010101" pitchFamily="50" charset="-127"/>
            </a:endParaRPr>
          </a:p>
          <a:p>
            <a:pPr lvl="1"/>
            <a:r>
              <a:rPr lang="en-US" altLang="ko-KR" dirty="0">
                <a:ea typeface="굴림" panose="020B0600000101010101" pitchFamily="50" charset="-127"/>
              </a:rPr>
              <a:t>The Great Fire of London</a:t>
            </a:r>
            <a:endParaRPr lang="en-US" altLang="ko-KR" dirty="0"/>
          </a:p>
          <a:p>
            <a:pPr lvl="2"/>
            <a:r>
              <a:rPr lang="en-US" altLang="ko-KR" dirty="0"/>
              <a:t>2nd September 1666, London, UK</a:t>
            </a:r>
          </a:p>
          <a:p>
            <a:pPr lvl="2"/>
            <a:r>
              <a:rPr lang="en-US" altLang="ko-KR" dirty="0"/>
              <a:t>Within 5 days the city was destroyed by fire</a:t>
            </a:r>
          </a:p>
          <a:p>
            <a:pPr lvl="2"/>
            <a:r>
              <a:rPr lang="en-US" altLang="ko-KR" dirty="0"/>
              <a:t>440 acres consumed, 87 churches, 13200 homes</a:t>
            </a:r>
          </a:p>
          <a:p>
            <a:pPr lvl="1"/>
            <a:r>
              <a:rPr lang="en-CA" altLang="ko-KR" dirty="0">
                <a:ea typeface="굴림" panose="020B0600000101010101" pitchFamily="50" charset="-127"/>
              </a:rPr>
              <a:t>World Trade Center </a:t>
            </a:r>
            <a:endParaRPr lang="en-US" altLang="ko-KR" dirty="0"/>
          </a:p>
          <a:p>
            <a:pPr lvl="2" eaLnBrk="1" hangingPunct="1">
              <a:lnSpc>
                <a:spcPct val="90000"/>
              </a:lnSpc>
            </a:pPr>
            <a:r>
              <a:rPr lang="en-US" altLang="ko-KR" dirty="0">
                <a:ea typeface="굴림" panose="020B0600000101010101" pitchFamily="50" charset="-127"/>
              </a:rPr>
              <a:t>11th </a:t>
            </a:r>
            <a:r>
              <a:rPr lang="en-US" altLang="ko-KR" dirty="0"/>
              <a:t>September 2001, New York, USA</a:t>
            </a:r>
            <a:endParaRPr lang="en-US" altLang="ko-KR" dirty="0">
              <a:ea typeface="굴림" panose="020B0600000101010101" pitchFamily="50" charset="-127"/>
            </a:endParaRPr>
          </a:p>
          <a:p>
            <a:pPr lvl="2" eaLnBrk="1" hangingPunct="1">
              <a:lnSpc>
                <a:spcPct val="90000"/>
              </a:lnSpc>
            </a:pPr>
            <a:r>
              <a:rPr lang="en-US" altLang="ko-KR" dirty="0"/>
              <a:t>2,763 people deaths in the WTC</a:t>
            </a:r>
          </a:p>
          <a:p>
            <a:pPr lvl="2" eaLnBrk="1" hangingPunct="1">
              <a:lnSpc>
                <a:spcPct val="90000"/>
              </a:lnSpc>
            </a:pPr>
            <a:r>
              <a:rPr lang="en-US" altLang="ko-KR" dirty="0">
                <a:ea typeface="굴림" panose="020B0600000101010101" pitchFamily="50" charset="-127"/>
              </a:rPr>
              <a:t>Fire temperatures – about 1000° C </a:t>
            </a:r>
          </a:p>
          <a:p>
            <a:pPr lvl="1" eaLnBrk="1" hangingPunct="1">
              <a:lnSpc>
                <a:spcPct val="120000"/>
              </a:lnSpc>
            </a:pPr>
            <a:r>
              <a:rPr lang="en-CA" altLang="ko-KR" dirty="0">
                <a:ea typeface="굴림" panose="020B0600000101010101" pitchFamily="50" charset="-127"/>
              </a:rPr>
              <a:t>Grenfell Tower fire</a:t>
            </a:r>
          </a:p>
          <a:p>
            <a:pPr lvl="2" eaLnBrk="1" hangingPunct="1">
              <a:lnSpc>
                <a:spcPct val="90000"/>
              </a:lnSpc>
            </a:pPr>
            <a:r>
              <a:rPr lang="en-US" altLang="ko-KR" dirty="0">
                <a:ea typeface="굴림" panose="020B0600000101010101" pitchFamily="50" charset="-127"/>
              </a:rPr>
              <a:t>14th June</a:t>
            </a:r>
            <a:r>
              <a:rPr lang="en-US" altLang="ko-KR" dirty="0"/>
              <a:t> 2017, London, UK</a:t>
            </a:r>
            <a:endParaRPr lang="en-US" altLang="ko-KR" dirty="0">
              <a:ea typeface="굴림" panose="020B0600000101010101" pitchFamily="50" charset="-127"/>
            </a:endParaRPr>
          </a:p>
          <a:p>
            <a:pPr lvl="2" eaLnBrk="1" hangingPunct="1">
              <a:lnSpc>
                <a:spcPct val="90000"/>
              </a:lnSpc>
            </a:pPr>
            <a:r>
              <a:rPr lang="en-US" altLang="ko-KR" dirty="0"/>
              <a:t>72 people deaths &amp; 70 people injured</a:t>
            </a:r>
          </a:p>
          <a:p>
            <a:pPr lvl="2" eaLnBrk="1" hangingPunct="1">
              <a:lnSpc>
                <a:spcPct val="90000"/>
              </a:lnSpc>
            </a:pPr>
            <a:r>
              <a:rPr lang="en-US" altLang="ko-KR" dirty="0">
                <a:ea typeface="굴림" panose="020B0600000101010101" pitchFamily="50" charset="-127"/>
              </a:rPr>
              <a:t>Exterior cladding and insulation with </a:t>
            </a:r>
            <a:r>
              <a:rPr lang="en-US" altLang="ko-KR" dirty="0"/>
              <a:t>combustible materials</a:t>
            </a:r>
            <a:endParaRPr lang="en-CA" altLang="ko-KR" dirty="0">
              <a:ea typeface="굴림" panose="020B0600000101010101" pitchFamily="50" charset="-127"/>
            </a:endParaRPr>
          </a:p>
          <a:p>
            <a:pPr lvl="2" eaLnBrk="1" hangingPunct="1"/>
            <a:endParaRPr lang="en-US" altLang="ko-KR" b="1" dirty="0">
              <a:ea typeface="굴림" panose="020B0600000101010101" pitchFamily="50" charset="-127"/>
            </a:endParaRP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Introduction to Fire Safety</a:t>
            </a:r>
            <a:endParaRPr lang="ko-KR" altLang="en-US" dirty="0"/>
          </a:p>
        </p:txBody>
      </p:sp>
      <p:pic>
        <p:nvPicPr>
          <p:cNvPr id="7" name="_x313014848" descr="EMB0000179c0841"/>
          <p:cNvPicPr>
            <a:picLocks noChangeAspect="1" noChangeArrowheads="1"/>
          </p:cNvPicPr>
          <p:nvPr/>
        </p:nvPicPr>
        <p:blipFill>
          <a:blip r:embed="rId2" cstate="print"/>
          <a:srcRect/>
          <a:stretch>
            <a:fillRect/>
          </a:stretch>
        </p:blipFill>
        <p:spPr bwMode="auto">
          <a:xfrm>
            <a:off x="8252552" y="5372045"/>
            <a:ext cx="2217400" cy="1628803"/>
          </a:xfrm>
          <a:prstGeom prst="rect">
            <a:avLst/>
          </a:prstGeom>
          <a:noFill/>
          <a:ln w="12700">
            <a:noFill/>
            <a:miter lim="800000"/>
            <a:headEnd/>
            <a:tailEnd/>
          </a:ln>
          <a:effectLst/>
        </p:spPr>
      </p:pic>
      <p:pic>
        <p:nvPicPr>
          <p:cNvPr id="8" name="Picture 4" descr="great_fire"/>
          <p:cNvPicPr>
            <a:picLocks noChangeAspect="1" noChangeArrowheads="1"/>
          </p:cNvPicPr>
          <p:nvPr/>
        </p:nvPicPr>
        <p:blipFill>
          <a:blip r:embed="rId3" cstate="print">
            <a:extLst>
              <a:ext uri="{28A0092B-C50C-407E-A947-70E740481C1C}">
                <a14:useLocalDpi xmlns:a14="http://schemas.microsoft.com/office/drawing/2010/main" val="0"/>
              </a:ext>
            </a:extLst>
          </a:blip>
          <a:srcRect l="1340" t="2475" r="1613" b="8144"/>
          <a:stretch>
            <a:fillRect/>
          </a:stretch>
        </p:blipFill>
        <p:spPr bwMode="auto">
          <a:xfrm>
            <a:off x="8252552" y="2168437"/>
            <a:ext cx="2098704" cy="12841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그림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58768" y="5367101"/>
            <a:ext cx="2211304" cy="1658478"/>
          </a:xfrm>
          <a:prstGeom prst="rect">
            <a:avLst/>
          </a:prstGeom>
        </p:spPr>
      </p:pic>
      <p:pic>
        <p:nvPicPr>
          <p:cNvPr id="10" name="Picture 3" descr="tower_sequence 10"/>
          <p:cNvPicPr>
            <a:picLocks noChangeArrowheads="1"/>
          </p:cNvPicPr>
          <p:nvPr/>
        </p:nvPicPr>
        <p:blipFill>
          <a:blip r:embed="rId5">
            <a:extLst>
              <a:ext uri="{28A0092B-C50C-407E-A947-70E740481C1C}">
                <a14:useLocalDpi xmlns:a14="http://schemas.microsoft.com/office/drawing/2010/main" val="0"/>
              </a:ext>
            </a:extLst>
          </a:blip>
          <a:srcRect l="3018" t="2425" r="3018" b="2425"/>
          <a:stretch>
            <a:fillRect/>
          </a:stretch>
        </p:blipFill>
        <p:spPr bwMode="auto">
          <a:xfrm>
            <a:off x="6409869" y="2736515"/>
            <a:ext cx="1745143" cy="250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pdf scan"/>
          <p:cNvPicPr>
            <a:picLocks noChangeAspect="1" noChangeArrowheads="1"/>
          </p:cNvPicPr>
          <p:nvPr/>
        </p:nvPicPr>
        <p:blipFill>
          <a:blip r:embed="rId6" cstate="print">
            <a:extLst>
              <a:ext uri="{28A0092B-C50C-407E-A947-70E740481C1C}">
                <a14:useLocalDpi xmlns:a14="http://schemas.microsoft.com/office/drawing/2010/main" val="0"/>
              </a:ext>
            </a:extLst>
          </a:blip>
          <a:srcRect l="3407" t="2164"/>
          <a:stretch>
            <a:fillRect/>
          </a:stretch>
        </p:blipFill>
        <p:spPr bwMode="auto">
          <a:xfrm>
            <a:off x="8234898" y="3564608"/>
            <a:ext cx="2121665" cy="16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159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Options for Structural Analysis</a:t>
            </a:r>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Advanced Structural Fire Design</a:t>
            </a:r>
          </a:p>
        </p:txBody>
      </p:sp>
      <p:graphicFrame>
        <p:nvGraphicFramePr>
          <p:cNvPr id="4" name="표 3"/>
          <p:cNvGraphicFramePr>
            <a:graphicFrameLocks noGrp="1"/>
          </p:cNvGraphicFramePr>
          <p:nvPr>
            <p:extLst>
              <p:ext uri="{D42A27DB-BD31-4B8C-83A1-F6EECF244321}">
                <p14:modId xmlns:p14="http://schemas.microsoft.com/office/powerpoint/2010/main" val="546948284"/>
              </p:ext>
            </p:extLst>
          </p:nvPr>
        </p:nvGraphicFramePr>
        <p:xfrm>
          <a:off x="630172" y="1620391"/>
          <a:ext cx="9426704" cy="5597992"/>
        </p:xfrm>
        <a:graphic>
          <a:graphicData uri="http://schemas.openxmlformats.org/drawingml/2006/table">
            <a:tbl>
              <a:tblPr firstRow="1" firstCol="1" lastRow="1" lastCol="1" bandRow="1" bandCol="1">
                <a:tableStyleId>{2D5ABB26-0587-4C30-8999-92F81FD0307C}</a:tableStyleId>
              </a:tblPr>
              <a:tblGrid>
                <a:gridCol w="1332152">
                  <a:extLst>
                    <a:ext uri="{9D8B030D-6E8A-4147-A177-3AD203B41FA5}">
                      <a16:colId xmlns:a16="http://schemas.microsoft.com/office/drawing/2014/main" val="3670283291"/>
                    </a:ext>
                  </a:extLst>
                </a:gridCol>
                <a:gridCol w="2698184">
                  <a:extLst>
                    <a:ext uri="{9D8B030D-6E8A-4147-A177-3AD203B41FA5}">
                      <a16:colId xmlns:a16="http://schemas.microsoft.com/office/drawing/2014/main" val="4098245344"/>
                    </a:ext>
                  </a:extLst>
                </a:gridCol>
                <a:gridCol w="2698184">
                  <a:extLst>
                    <a:ext uri="{9D8B030D-6E8A-4147-A177-3AD203B41FA5}">
                      <a16:colId xmlns:a16="http://schemas.microsoft.com/office/drawing/2014/main" val="3289492919"/>
                    </a:ext>
                  </a:extLst>
                </a:gridCol>
                <a:gridCol w="2698184">
                  <a:extLst>
                    <a:ext uri="{9D8B030D-6E8A-4147-A177-3AD203B41FA5}">
                      <a16:colId xmlns:a16="http://schemas.microsoft.com/office/drawing/2014/main" val="3000267117"/>
                    </a:ext>
                  </a:extLst>
                </a:gridCol>
              </a:tblGrid>
              <a:tr h="461942">
                <a:tc>
                  <a:txBody>
                    <a:bodyPr/>
                    <a:lstStyle/>
                    <a:p>
                      <a:pPr marL="49530"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Model</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50165"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Design charts/test data</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50165"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Simple formulae</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50165"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Advanced models</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03388955"/>
                  </a:ext>
                </a:extLst>
              </a:tr>
              <a:tr h="461942">
                <a:tc>
                  <a:txBody>
                    <a:bodyPr/>
                    <a:lstStyle/>
                    <a:p>
                      <a:pPr marL="49530"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Complexity</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50165"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Simple</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50165"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Intermediate</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50165" algn="ctr" latinLnBrk="0">
                        <a:spcBef>
                          <a:spcPts val="465"/>
                        </a:spcBef>
                        <a:spcAft>
                          <a:spcPts val="0"/>
                        </a:spcAft>
                      </a:pPr>
                      <a:r>
                        <a:rPr lang="en-US" sz="1400" kern="100" dirty="0">
                          <a:effectLst/>
                          <a:latin typeface="Arial" panose="020B0604020202020204" pitchFamily="34" charset="0"/>
                          <a:cs typeface="Arial" panose="020B0604020202020204" pitchFamily="34" charset="0"/>
                        </a:rPr>
                        <a:t>Advanced</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36000" marR="3600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73277447"/>
                  </a:ext>
                </a:extLst>
              </a:tr>
              <a:tr h="1524497">
                <a:tc>
                  <a:txBody>
                    <a:bodyPr/>
                    <a:lstStyle/>
                    <a:p>
                      <a:pPr marL="49530" marR="196850" algn="ctr">
                        <a:lnSpc>
                          <a:spcPct val="115000"/>
                        </a:lnSpc>
                        <a:spcBef>
                          <a:spcPts val="325"/>
                        </a:spcBef>
                        <a:spcAft>
                          <a:spcPts val="0"/>
                        </a:spcAft>
                      </a:pPr>
                      <a:r>
                        <a:rPr lang="en-US" sz="1400" kern="100" dirty="0">
                          <a:solidFill>
                            <a:schemeClr val="tx1"/>
                          </a:solidFill>
                          <a:effectLst/>
                          <a:latin typeface="Arial" panose="020B0604020202020204" pitchFamily="34" charset="0"/>
                          <a:ea typeface="+mn-ea"/>
                          <a:cs typeface="Arial" panose="020B0604020202020204" pitchFamily="34" charset="0"/>
                        </a:rPr>
                        <a:t>Input </a:t>
                      </a:r>
                    </a:p>
                    <a:p>
                      <a:pPr marL="49530" marR="196850" algn="ctr">
                        <a:lnSpc>
                          <a:spcPct val="115000"/>
                        </a:lnSpc>
                        <a:spcBef>
                          <a:spcPts val="325"/>
                        </a:spcBef>
                        <a:spcAft>
                          <a:spcPts val="0"/>
                        </a:spcAft>
                      </a:pPr>
                      <a:r>
                        <a:rPr lang="en-US" sz="1400" kern="100" dirty="0">
                          <a:solidFill>
                            <a:schemeClr val="tx1"/>
                          </a:solidFill>
                          <a:effectLst/>
                          <a:latin typeface="Arial" panose="020B0604020202020204" pitchFamily="34" charset="0"/>
                          <a:ea typeface="+mn-ea"/>
                          <a:cs typeface="Arial" panose="020B0604020202020204" pitchFamily="34" charset="0"/>
                        </a:rPr>
                        <a:t>parameters</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342900" marR="69850" lvl="0" indent="-342900" latinLnBrk="0">
                        <a:lnSpc>
                          <a:spcPct val="115000"/>
                        </a:lnSpc>
                        <a:spcBef>
                          <a:spcPts val="325"/>
                        </a:spcBef>
                        <a:spcAft>
                          <a:spcPts val="0"/>
                        </a:spcAft>
                        <a:buClr>
                          <a:srgbClr val="231F20"/>
                        </a:buClr>
                        <a:buSzPts val="850"/>
                        <a:buFont typeface="Century Gothic" panose="020B0502020202020204" pitchFamily="34" charset="0"/>
                        <a:buChar char="•"/>
                        <a:tabLst>
                          <a:tab pos="140335" algn="l"/>
                        </a:tabLst>
                      </a:pPr>
                      <a:r>
                        <a:rPr lang="en-US" sz="1400" kern="100" dirty="0">
                          <a:solidFill>
                            <a:schemeClr val="tx1"/>
                          </a:solidFill>
                          <a:effectLst/>
                          <a:latin typeface="Arial" panose="020B0604020202020204" pitchFamily="34" charset="0"/>
                          <a:ea typeface="+mn-ea"/>
                          <a:cs typeface="Arial" panose="020B0604020202020204" pitchFamily="34" charset="0"/>
                        </a:rPr>
                        <a:t>Temperature through the cross-section</a:t>
                      </a:r>
                      <a:endParaRPr lang="ko-KR" sz="1400" kern="100" dirty="0">
                        <a:solidFill>
                          <a:schemeClr val="tx1"/>
                        </a:solidFill>
                        <a:effectLst/>
                        <a:latin typeface="Arial" panose="020B0604020202020204" pitchFamily="34" charset="0"/>
                        <a:ea typeface="+mn-ea"/>
                        <a:cs typeface="Arial" panose="020B0604020202020204" pitchFamily="34" charset="0"/>
                      </a:endParaRPr>
                    </a:p>
                    <a:p>
                      <a:pPr marL="342900" marR="254000" lvl="0" indent="-342900" latinLnBrk="0">
                        <a:lnSpc>
                          <a:spcPct val="115000"/>
                        </a:lnSpc>
                        <a:spcBef>
                          <a:spcPts val="155"/>
                        </a:spcBef>
                        <a:spcAft>
                          <a:spcPts val="0"/>
                        </a:spcAft>
                        <a:buClr>
                          <a:srgbClr val="231F20"/>
                        </a:buClr>
                        <a:buSzPts val="850"/>
                        <a:buFont typeface="Century Gothic" panose="020B0502020202020204" pitchFamily="34" charset="0"/>
                        <a:buChar char="•"/>
                        <a:tabLst>
                          <a:tab pos="140335" algn="l"/>
                        </a:tabLst>
                      </a:pPr>
                      <a:r>
                        <a:rPr lang="en-US" sz="1400" kern="100" dirty="0">
                          <a:solidFill>
                            <a:schemeClr val="tx1"/>
                          </a:solidFill>
                          <a:effectLst/>
                          <a:latin typeface="Arial" panose="020B0604020202020204" pitchFamily="34" charset="0"/>
                          <a:ea typeface="+mn-ea"/>
                          <a:cs typeface="Arial" panose="020B0604020202020204" pitchFamily="34" charset="0"/>
                        </a:rPr>
                        <a:t>Material strength and stiffness reduction</a:t>
                      </a:r>
                      <a:endParaRPr lang="ko-KR" sz="1400" kern="100" dirty="0">
                        <a:solidFill>
                          <a:schemeClr val="tx1"/>
                        </a:solidFill>
                        <a:effectLst/>
                        <a:latin typeface="Arial" panose="020B0604020202020204" pitchFamily="34" charset="0"/>
                        <a:ea typeface="+mn-ea"/>
                        <a:cs typeface="Arial" panose="020B0604020202020204" pitchFamily="34" charset="0"/>
                      </a:endParaRPr>
                    </a:p>
                    <a:p>
                      <a:pPr marL="342900" lvl="0" indent="-342900" latinLnBrk="0">
                        <a:spcBef>
                          <a:spcPts val="5"/>
                        </a:spcBef>
                        <a:spcAft>
                          <a:spcPts val="0"/>
                        </a:spcAft>
                        <a:buClr>
                          <a:srgbClr val="231F20"/>
                        </a:buClr>
                        <a:buSzPts val="850"/>
                        <a:buFont typeface="Century Gothic" panose="020B0502020202020204" pitchFamily="34" charset="0"/>
                        <a:buChar char="•"/>
                        <a:tabLst>
                          <a:tab pos="140335" algn="l"/>
                        </a:tabLst>
                      </a:pPr>
                      <a:r>
                        <a:rPr lang="en-US" sz="1400" kern="100" dirty="0">
                          <a:solidFill>
                            <a:schemeClr val="tx1"/>
                          </a:solidFill>
                          <a:effectLst/>
                          <a:latin typeface="Arial" panose="020B0604020202020204" pitchFamily="34" charset="0"/>
                          <a:ea typeface="+mn-ea"/>
                          <a:cs typeface="Arial" panose="020B0604020202020204" pitchFamily="34" charset="0"/>
                        </a:rPr>
                        <a:t>Applied static load</a:t>
                      </a:r>
                      <a:endParaRPr lang="ko-KR" sz="1400" kern="100" dirty="0">
                        <a:solidFill>
                          <a:schemeClr val="tx1"/>
                        </a:solidFill>
                        <a:effectLst/>
                        <a:latin typeface="Arial" panose="020B0604020202020204" pitchFamily="34" charset="0"/>
                        <a:ea typeface="+mn-ea"/>
                        <a:cs typeface="Arial" panose="020B0604020202020204" pitchFamily="34" charset="0"/>
                      </a:endParaRPr>
                    </a:p>
                    <a:p>
                      <a:pPr marL="342900" marR="344170" lvl="0" indent="-342900" latinLnBrk="0">
                        <a:lnSpc>
                          <a:spcPct val="115000"/>
                        </a:lnSpc>
                        <a:spcBef>
                          <a:spcPts val="155"/>
                        </a:spcBef>
                        <a:spcAft>
                          <a:spcPts val="0"/>
                        </a:spcAft>
                        <a:buClr>
                          <a:srgbClr val="231F20"/>
                        </a:buClr>
                        <a:buSzPts val="850"/>
                        <a:buFont typeface="Century Gothic" panose="020B0502020202020204" pitchFamily="34" charset="0"/>
                        <a:buChar char="•"/>
                        <a:tabLst>
                          <a:tab pos="140335" algn="l"/>
                        </a:tabLst>
                      </a:pPr>
                      <a:r>
                        <a:rPr lang="en-US" sz="1400" kern="100" dirty="0">
                          <a:solidFill>
                            <a:schemeClr val="tx1"/>
                          </a:solidFill>
                          <a:effectLst/>
                          <a:latin typeface="Arial" panose="020B0604020202020204" pitchFamily="34" charset="0"/>
                          <a:ea typeface="+mn-ea"/>
                          <a:cs typeface="Arial" panose="020B0604020202020204" pitchFamily="34" charset="0"/>
                        </a:rPr>
                        <a:t>Simplified boundary conditions</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342900" marR="69850" lvl="0" indent="-342900" latinLnBrk="0">
                        <a:lnSpc>
                          <a:spcPct val="115000"/>
                        </a:lnSpc>
                        <a:spcBef>
                          <a:spcPts val="325"/>
                        </a:spcBef>
                        <a:spcAft>
                          <a:spcPts val="0"/>
                        </a:spcAft>
                        <a:buClr>
                          <a:srgbClr val="231F20"/>
                        </a:buClr>
                        <a:buSzPts val="850"/>
                        <a:buFont typeface="Century Gothic" panose="020B0502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Temperature through the cross-section and along the member</a:t>
                      </a:r>
                      <a:endParaRPr lang="ko-KR" sz="1400" kern="100" dirty="0">
                        <a:solidFill>
                          <a:schemeClr val="tx1"/>
                        </a:solidFill>
                        <a:effectLst/>
                        <a:latin typeface="Arial" panose="020B0604020202020204" pitchFamily="34" charset="0"/>
                        <a:ea typeface="+mn-ea"/>
                        <a:cs typeface="Arial" panose="020B0604020202020204" pitchFamily="34" charset="0"/>
                      </a:endParaRPr>
                    </a:p>
                    <a:p>
                      <a:pPr marL="342900" marR="254000" lvl="0" indent="-342900" latinLnBrk="0">
                        <a:lnSpc>
                          <a:spcPct val="115000"/>
                        </a:lnSpc>
                        <a:spcBef>
                          <a:spcPts val="155"/>
                        </a:spcBef>
                        <a:spcAft>
                          <a:spcPts val="0"/>
                        </a:spcAft>
                        <a:buClr>
                          <a:srgbClr val="231F20"/>
                        </a:buClr>
                        <a:buSzPts val="850"/>
                        <a:buFont typeface="Century Gothic" panose="020B0502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Material strength and stiffness reduction</a:t>
                      </a:r>
                      <a:endParaRPr lang="ko-KR" sz="1400" kern="100" dirty="0">
                        <a:solidFill>
                          <a:schemeClr val="tx1"/>
                        </a:solidFill>
                        <a:effectLst/>
                        <a:latin typeface="Arial" panose="020B0604020202020204" pitchFamily="34" charset="0"/>
                        <a:ea typeface="+mn-ea"/>
                        <a:cs typeface="Arial" panose="020B0604020202020204" pitchFamily="34" charset="0"/>
                      </a:endParaRPr>
                    </a:p>
                    <a:p>
                      <a:pPr marL="342900" lvl="0" indent="-342900" latinLnBrk="0">
                        <a:spcBef>
                          <a:spcPts val="5"/>
                        </a:spcBef>
                        <a:spcAft>
                          <a:spcPts val="0"/>
                        </a:spcAft>
                        <a:buClr>
                          <a:srgbClr val="231F20"/>
                        </a:buClr>
                        <a:buSzPts val="850"/>
                        <a:buFont typeface="Century Gothic" panose="020B0502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Applied static load</a:t>
                      </a:r>
                      <a:endParaRPr lang="ko-KR" sz="1400" kern="100" dirty="0">
                        <a:solidFill>
                          <a:schemeClr val="tx1"/>
                        </a:solidFill>
                        <a:effectLst/>
                        <a:latin typeface="Arial" panose="020B0604020202020204" pitchFamily="34" charset="0"/>
                        <a:ea typeface="+mn-ea"/>
                        <a:cs typeface="Arial" panose="020B0604020202020204" pitchFamily="34" charset="0"/>
                      </a:endParaRPr>
                    </a:p>
                    <a:p>
                      <a:pPr marL="342900" lvl="0" indent="-342900" latinLnBrk="0">
                        <a:spcBef>
                          <a:spcPts val="160"/>
                        </a:spcBef>
                        <a:spcAft>
                          <a:spcPts val="0"/>
                        </a:spcAft>
                        <a:buClr>
                          <a:srgbClr val="231F20"/>
                        </a:buClr>
                        <a:buSzPts val="850"/>
                        <a:buFont typeface="Century Gothic" panose="020B0502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Boundary conditions</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342900" marR="274955" lvl="0" indent="-342900" algn="just" latinLnBrk="0">
                        <a:lnSpc>
                          <a:spcPct val="115000"/>
                        </a:lnSpc>
                        <a:spcBef>
                          <a:spcPts val="325"/>
                        </a:spcBef>
                        <a:spcAft>
                          <a:spcPts val="0"/>
                        </a:spcAft>
                        <a:buClr>
                          <a:srgbClr val="231F20"/>
                        </a:buClr>
                        <a:buSzPts val="850"/>
                        <a:buFont typeface="Century Gothic" panose="020B0502020202020204" pitchFamily="34" charset="0"/>
                        <a:buChar char="•"/>
                        <a:tabLst>
                          <a:tab pos="140970" algn="l"/>
                        </a:tabLst>
                      </a:pPr>
                      <a:r>
                        <a:rPr lang="en-US" sz="1400" kern="100">
                          <a:solidFill>
                            <a:schemeClr val="tx1"/>
                          </a:solidFill>
                          <a:effectLst/>
                          <a:latin typeface="Arial" panose="020B0604020202020204" pitchFamily="34" charset="0"/>
                          <a:ea typeface="+mn-ea"/>
                          <a:cs typeface="Arial" panose="020B0604020202020204" pitchFamily="34" charset="0"/>
                        </a:rPr>
                        <a:t>Temperature through and along the cross- section</a:t>
                      </a:r>
                      <a:endParaRPr lang="ko-KR" sz="1400" kern="100">
                        <a:solidFill>
                          <a:schemeClr val="tx1"/>
                        </a:solidFill>
                        <a:effectLst/>
                        <a:latin typeface="Arial" panose="020B0604020202020204" pitchFamily="34" charset="0"/>
                        <a:ea typeface="+mn-ea"/>
                        <a:cs typeface="Arial" panose="020B0604020202020204" pitchFamily="34" charset="0"/>
                      </a:endParaRPr>
                    </a:p>
                    <a:p>
                      <a:pPr marL="342900" marR="93345" lvl="0" indent="-342900" latinLnBrk="0">
                        <a:lnSpc>
                          <a:spcPct val="115000"/>
                        </a:lnSpc>
                        <a:spcBef>
                          <a:spcPts val="155"/>
                        </a:spcBef>
                        <a:spcAft>
                          <a:spcPts val="0"/>
                        </a:spcAft>
                        <a:buClr>
                          <a:srgbClr val="231F20"/>
                        </a:buClr>
                        <a:buSzPts val="850"/>
                        <a:buFont typeface="Century Gothic" panose="020B0502020202020204" pitchFamily="34" charset="0"/>
                        <a:buChar char="•"/>
                        <a:tabLst>
                          <a:tab pos="140970" algn="l"/>
                        </a:tabLst>
                      </a:pPr>
                      <a:r>
                        <a:rPr lang="en-US" sz="1400" kern="100">
                          <a:solidFill>
                            <a:schemeClr val="tx1"/>
                          </a:solidFill>
                          <a:effectLst/>
                          <a:latin typeface="Arial" panose="020B0604020202020204" pitchFamily="34" charset="0"/>
                          <a:ea typeface="+mn-ea"/>
                          <a:cs typeface="Arial" panose="020B0604020202020204" pitchFamily="34" charset="0"/>
                        </a:rPr>
                        <a:t>Full material stress-strain- temperature relationship</a:t>
                      </a:r>
                      <a:endParaRPr lang="ko-KR" sz="1400" kern="100">
                        <a:solidFill>
                          <a:schemeClr val="tx1"/>
                        </a:solidFill>
                        <a:effectLst/>
                        <a:latin typeface="Arial" panose="020B0604020202020204" pitchFamily="34" charset="0"/>
                        <a:ea typeface="+mn-ea"/>
                        <a:cs typeface="Arial" panose="020B0604020202020204" pitchFamily="34" charset="0"/>
                      </a:endParaRPr>
                    </a:p>
                    <a:p>
                      <a:pPr marL="342900" lvl="0" indent="-342900" latinLnBrk="0">
                        <a:spcBef>
                          <a:spcPts val="5"/>
                        </a:spcBef>
                        <a:spcAft>
                          <a:spcPts val="0"/>
                        </a:spcAft>
                        <a:buClr>
                          <a:srgbClr val="231F20"/>
                        </a:buClr>
                        <a:buSzPts val="850"/>
                        <a:buFont typeface="Century Gothic" panose="020B0502020202020204" pitchFamily="34" charset="0"/>
                        <a:buChar char="•"/>
                        <a:tabLst>
                          <a:tab pos="140970" algn="l"/>
                        </a:tabLst>
                      </a:pPr>
                      <a:r>
                        <a:rPr lang="en-US" sz="1400" kern="100">
                          <a:solidFill>
                            <a:schemeClr val="tx1"/>
                          </a:solidFill>
                          <a:effectLst/>
                          <a:latin typeface="Arial" panose="020B0604020202020204" pitchFamily="34" charset="0"/>
                          <a:ea typeface="+mn-ea"/>
                          <a:cs typeface="Arial" panose="020B0604020202020204" pitchFamily="34" charset="0"/>
                        </a:rPr>
                        <a:t>Applied static load</a:t>
                      </a:r>
                      <a:endParaRPr lang="ko-KR" sz="1400" kern="100">
                        <a:solidFill>
                          <a:schemeClr val="tx1"/>
                        </a:solidFill>
                        <a:effectLst/>
                        <a:latin typeface="Arial" panose="020B0604020202020204" pitchFamily="34" charset="0"/>
                        <a:ea typeface="+mn-ea"/>
                        <a:cs typeface="Arial" panose="020B0604020202020204" pitchFamily="34" charset="0"/>
                      </a:endParaRPr>
                    </a:p>
                    <a:p>
                      <a:pPr marL="342900" lvl="0" indent="-342900" latinLnBrk="0">
                        <a:spcBef>
                          <a:spcPts val="160"/>
                        </a:spcBef>
                        <a:spcAft>
                          <a:spcPts val="0"/>
                        </a:spcAft>
                        <a:buClr>
                          <a:srgbClr val="231F20"/>
                        </a:buClr>
                        <a:buSzPts val="850"/>
                        <a:buFont typeface="Century Gothic" panose="020B0502020202020204" pitchFamily="34" charset="0"/>
                        <a:buChar char="•"/>
                        <a:tabLst>
                          <a:tab pos="140970" algn="l"/>
                        </a:tabLst>
                      </a:pPr>
                      <a:r>
                        <a:rPr lang="en-US" sz="1400" kern="100">
                          <a:solidFill>
                            <a:schemeClr val="tx1"/>
                          </a:solidFill>
                          <a:effectLst/>
                          <a:latin typeface="Arial" panose="020B0604020202020204" pitchFamily="34" charset="0"/>
                          <a:ea typeface="+mn-ea"/>
                          <a:cs typeface="Arial" panose="020B0604020202020204" pitchFamily="34" charset="0"/>
                        </a:rPr>
                        <a:t>Boundary conditions</a:t>
                      </a:r>
                      <a:endParaRPr lang="ko-KR" sz="1400" kern="100">
                        <a:solidFill>
                          <a:schemeClr val="tx1"/>
                        </a:solidFill>
                        <a:effectLst/>
                        <a:latin typeface="Arial" panose="020B0604020202020204" pitchFamily="34" charset="0"/>
                        <a:ea typeface="+mn-ea"/>
                        <a:cs typeface="Arial" panose="020B0604020202020204" pitchFamily="34" charset="0"/>
                      </a:endParaRPr>
                    </a:p>
                    <a:p>
                      <a:pPr marL="342900" lvl="0" indent="-342900" latinLnBrk="0">
                        <a:spcBef>
                          <a:spcPts val="155"/>
                        </a:spcBef>
                        <a:spcAft>
                          <a:spcPts val="0"/>
                        </a:spcAft>
                        <a:buClr>
                          <a:srgbClr val="231F20"/>
                        </a:buClr>
                        <a:buSzPts val="850"/>
                        <a:buFont typeface="Century Gothic" panose="020B0502020202020204" pitchFamily="34" charset="0"/>
                        <a:buChar char="•"/>
                        <a:tabLst>
                          <a:tab pos="140970" algn="l"/>
                        </a:tabLst>
                      </a:pPr>
                      <a:r>
                        <a:rPr lang="en-US" sz="1400" kern="100">
                          <a:solidFill>
                            <a:schemeClr val="tx1"/>
                          </a:solidFill>
                          <a:effectLst/>
                          <a:latin typeface="Arial" panose="020B0604020202020204" pitchFamily="34" charset="0"/>
                          <a:ea typeface="+mn-ea"/>
                          <a:cs typeface="Arial" panose="020B0604020202020204" pitchFamily="34" charset="0"/>
                        </a:rPr>
                        <a:t>Element type and density</a:t>
                      </a:r>
                      <a:endParaRPr lang="ko-KR" sz="1400" kern="10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31557701"/>
                  </a:ext>
                </a:extLst>
              </a:tr>
              <a:tr h="1507793">
                <a:tc>
                  <a:txBody>
                    <a:bodyPr/>
                    <a:lstStyle/>
                    <a:p>
                      <a:pPr marL="49530" algn="ctr">
                        <a:spcBef>
                          <a:spcPts val="325"/>
                        </a:spcBef>
                        <a:spcAft>
                          <a:spcPts val="0"/>
                        </a:spcAft>
                      </a:pPr>
                      <a:r>
                        <a:rPr lang="en-US" sz="1400" kern="100" dirty="0">
                          <a:solidFill>
                            <a:schemeClr val="tx1"/>
                          </a:solidFill>
                          <a:effectLst/>
                          <a:latin typeface="Arial" panose="020B0604020202020204" pitchFamily="34" charset="0"/>
                          <a:ea typeface="+mn-ea"/>
                          <a:cs typeface="Arial" panose="020B0604020202020204" pitchFamily="34" charset="0"/>
                        </a:rPr>
                        <a:t>accuracy</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342900" marR="209550" lvl="0" indent="-342900" latinLnBrk="0">
                        <a:lnSpc>
                          <a:spcPct val="115000"/>
                        </a:lnSpc>
                        <a:spcBef>
                          <a:spcPts val="325"/>
                        </a:spcBef>
                        <a:spcAft>
                          <a:spcPts val="0"/>
                        </a:spcAft>
                        <a:buClr>
                          <a:srgbClr val="231F20"/>
                        </a:buClr>
                        <a:buSzPts val="850"/>
                        <a:buFont typeface="Century Gothic" panose="020B0502020202020204" pitchFamily="34" charset="0"/>
                        <a:buChar char="•"/>
                        <a:tabLst>
                          <a:tab pos="140335" algn="l"/>
                        </a:tabLst>
                      </a:pPr>
                      <a:r>
                        <a:rPr lang="en-US" sz="1400" kern="100">
                          <a:solidFill>
                            <a:schemeClr val="tx1"/>
                          </a:solidFill>
                          <a:effectLst/>
                          <a:latin typeface="Arial" panose="020B0604020202020204" pitchFamily="34" charset="0"/>
                          <a:ea typeface="+mn-ea"/>
                          <a:cs typeface="Arial" panose="020B0604020202020204" pitchFamily="34" charset="0"/>
                        </a:rPr>
                        <a:t>Ignores real behaviour but assumed to be conservative</a:t>
                      </a:r>
                      <a:endParaRPr lang="ko-KR" sz="1400" kern="100">
                        <a:solidFill>
                          <a:schemeClr val="tx1"/>
                        </a:solidFill>
                        <a:effectLst/>
                        <a:latin typeface="Arial" panose="020B0604020202020204" pitchFamily="34" charset="0"/>
                        <a:ea typeface="+mn-ea"/>
                        <a:cs typeface="Arial" panose="020B0604020202020204" pitchFamily="34" charset="0"/>
                      </a:endParaRPr>
                    </a:p>
                    <a:p>
                      <a:pPr marL="342900" marR="497205" lvl="0" indent="-342900" latinLnBrk="0">
                        <a:lnSpc>
                          <a:spcPct val="115000"/>
                        </a:lnSpc>
                        <a:spcBef>
                          <a:spcPts val="155"/>
                        </a:spcBef>
                        <a:spcAft>
                          <a:spcPts val="0"/>
                        </a:spcAft>
                        <a:buClr>
                          <a:srgbClr val="231F20"/>
                        </a:buClr>
                        <a:buSzPts val="850"/>
                        <a:buFont typeface="Century Gothic" panose="020B0502020202020204" pitchFamily="34" charset="0"/>
                        <a:buChar char="•"/>
                        <a:tabLst>
                          <a:tab pos="140335" algn="l"/>
                        </a:tabLst>
                      </a:pPr>
                      <a:r>
                        <a:rPr lang="en-US" sz="1400" kern="100">
                          <a:solidFill>
                            <a:schemeClr val="tx1"/>
                          </a:solidFill>
                          <a:effectLst/>
                          <a:latin typeface="Arial" panose="020B0604020202020204" pitchFamily="34" charset="0"/>
                          <a:ea typeface="+mn-ea"/>
                          <a:cs typeface="Arial" panose="020B0604020202020204" pitchFamily="34" charset="0"/>
                        </a:rPr>
                        <a:t>Ultimate strength calculation</a:t>
                      </a:r>
                      <a:endParaRPr lang="ko-KR" sz="1400" kern="10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342900" marR="56515" lvl="0" indent="-342900" latinLnBrk="0">
                        <a:lnSpc>
                          <a:spcPct val="115000"/>
                        </a:lnSpc>
                        <a:spcBef>
                          <a:spcPts val="325"/>
                        </a:spcBef>
                        <a:spcAft>
                          <a:spcPts val="0"/>
                        </a:spcAft>
                        <a:buClr>
                          <a:srgbClr val="231F20"/>
                        </a:buClr>
                        <a:buSzPts val="850"/>
                        <a:buFont typeface="Century Gothic" panose="020B0502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Begins to consider actual load paths and restraint</a:t>
                      </a:r>
                      <a:endParaRPr lang="ko-KR" sz="1400" kern="100" dirty="0">
                        <a:solidFill>
                          <a:schemeClr val="tx1"/>
                        </a:solidFill>
                        <a:effectLst/>
                        <a:latin typeface="Arial" panose="020B0604020202020204" pitchFamily="34" charset="0"/>
                        <a:ea typeface="+mn-ea"/>
                        <a:cs typeface="Arial" panose="020B0604020202020204" pitchFamily="34" charset="0"/>
                      </a:endParaRPr>
                    </a:p>
                    <a:p>
                      <a:pPr marL="342900" marR="497205" lvl="0" indent="-342900" latinLnBrk="0">
                        <a:lnSpc>
                          <a:spcPct val="115000"/>
                        </a:lnSpc>
                        <a:spcBef>
                          <a:spcPts val="155"/>
                        </a:spcBef>
                        <a:spcAft>
                          <a:spcPts val="0"/>
                        </a:spcAft>
                        <a:buClr>
                          <a:srgbClr val="231F20"/>
                        </a:buClr>
                        <a:buSzPts val="850"/>
                        <a:buFont typeface="Century Gothic" panose="020B0502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Ultimate strength calculation</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342900" marR="90170" lvl="0" indent="-342900" latinLnBrk="0">
                        <a:lnSpc>
                          <a:spcPct val="115000"/>
                        </a:lnSpc>
                        <a:spcBef>
                          <a:spcPts val="325"/>
                        </a:spcBef>
                        <a:spcAft>
                          <a:spcPts val="0"/>
                        </a:spcAft>
                        <a:buClr>
                          <a:srgbClr val="231F20"/>
                        </a:buClr>
                        <a:buSzPts val="850"/>
                        <a:buFont typeface="Century Gothic" panose="020B0502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Predicts internal stresses, displacements, and rotations for all members throughout the duration of the fire</a:t>
                      </a:r>
                      <a:endParaRPr lang="ko-KR" sz="1400" kern="100" dirty="0">
                        <a:solidFill>
                          <a:schemeClr val="tx1"/>
                        </a:solidFill>
                        <a:effectLst/>
                        <a:latin typeface="Arial" panose="020B0604020202020204" pitchFamily="34" charset="0"/>
                        <a:ea typeface="+mn-ea"/>
                        <a:cs typeface="Arial" panose="020B0604020202020204" pitchFamily="34" charset="0"/>
                      </a:endParaRPr>
                    </a:p>
                    <a:p>
                      <a:pPr marL="342900" marR="69850" lvl="0" indent="-342900" latinLnBrk="0">
                        <a:lnSpc>
                          <a:spcPct val="115000"/>
                        </a:lnSpc>
                        <a:spcBef>
                          <a:spcPts val="5"/>
                        </a:spcBef>
                        <a:spcAft>
                          <a:spcPts val="0"/>
                        </a:spcAft>
                        <a:buClr>
                          <a:srgbClr val="231F20"/>
                        </a:buClr>
                        <a:buSzPts val="850"/>
                        <a:buFont typeface="Century Gothic" panose="020B0502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Localized behavior is not modelled accurately in whole building modelling</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14478276"/>
                  </a:ext>
                </a:extLst>
              </a:tr>
              <a:tr h="1084387">
                <a:tc>
                  <a:txBody>
                    <a:bodyPr/>
                    <a:lstStyle/>
                    <a:p>
                      <a:pPr marL="49530" algn="ctr">
                        <a:spcBef>
                          <a:spcPts val="325"/>
                        </a:spcBef>
                        <a:spcAft>
                          <a:spcPts val="0"/>
                        </a:spcAft>
                      </a:pPr>
                      <a:r>
                        <a:rPr lang="en-US" sz="1400" kern="100" dirty="0">
                          <a:solidFill>
                            <a:schemeClr val="tx1"/>
                          </a:solidFill>
                          <a:effectLst/>
                          <a:latin typeface="Arial" panose="020B0604020202020204" pitchFamily="34" charset="0"/>
                          <a:ea typeface="+mn-ea"/>
                          <a:cs typeface="Arial" panose="020B0604020202020204" pitchFamily="34" charset="0"/>
                        </a:rPr>
                        <a:t>design tools</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342900" marR="319405" lvl="0" indent="-342900" latinLnBrk="0">
                        <a:lnSpc>
                          <a:spcPct val="115000"/>
                        </a:lnSpc>
                        <a:spcBef>
                          <a:spcPts val="325"/>
                        </a:spcBef>
                        <a:spcAft>
                          <a:spcPts val="0"/>
                        </a:spcAft>
                        <a:buClr>
                          <a:srgbClr val="231F20"/>
                        </a:buClr>
                        <a:buSzPts val="850"/>
                        <a:buFont typeface="Century Gothic" panose="020B0502020202020204" pitchFamily="34" charset="0"/>
                        <a:buChar char="•"/>
                        <a:tabLst>
                          <a:tab pos="140335" algn="l"/>
                        </a:tabLst>
                      </a:pPr>
                      <a:r>
                        <a:rPr lang="en-US" sz="1400" kern="100">
                          <a:solidFill>
                            <a:schemeClr val="tx1"/>
                          </a:solidFill>
                          <a:effectLst/>
                          <a:latin typeface="Arial" panose="020B0604020202020204" pitchFamily="34" charset="0"/>
                          <a:ea typeface="+mn-ea"/>
                          <a:cs typeface="Arial" panose="020B0604020202020204" pitchFamily="34" charset="0"/>
                        </a:rPr>
                        <a:t>Simple equations for hand calculations</a:t>
                      </a:r>
                      <a:endParaRPr lang="ko-KR" sz="1400" kern="10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342900" marR="319405" lvl="0" indent="-342900" latinLnBrk="0">
                        <a:lnSpc>
                          <a:spcPct val="115000"/>
                        </a:lnSpc>
                        <a:spcBef>
                          <a:spcPts val="325"/>
                        </a:spcBef>
                        <a:spcAft>
                          <a:spcPts val="0"/>
                        </a:spcAft>
                        <a:buClr>
                          <a:srgbClr val="231F20"/>
                        </a:buClr>
                        <a:buSzPts val="850"/>
                        <a:buFont typeface="Century Gothic" panose="020B0502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Simple equations for hand calculations</a:t>
                      </a:r>
                      <a:endParaRPr lang="ko-KR" sz="1400" kern="100" dirty="0">
                        <a:solidFill>
                          <a:schemeClr val="tx1"/>
                        </a:solidFill>
                        <a:effectLst/>
                        <a:latin typeface="Arial" panose="020B0604020202020204" pitchFamily="34" charset="0"/>
                        <a:ea typeface="+mn-ea"/>
                        <a:cs typeface="Arial" panose="020B0604020202020204" pitchFamily="34" charset="0"/>
                      </a:endParaRPr>
                    </a:p>
                    <a:p>
                      <a:pPr marL="342900" marR="61595" lvl="0" indent="-342900" latinLnBrk="0">
                        <a:lnSpc>
                          <a:spcPct val="115000"/>
                        </a:lnSpc>
                        <a:spcBef>
                          <a:spcPts val="155"/>
                        </a:spcBef>
                        <a:spcAft>
                          <a:spcPts val="0"/>
                        </a:spcAft>
                        <a:buClr>
                          <a:srgbClr val="231F20"/>
                        </a:buClr>
                        <a:buSzPts val="850"/>
                        <a:buFont typeface="Century Gothic" panose="020B0502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Plastic design, redistribution of moments</a:t>
                      </a:r>
                      <a:endParaRPr lang="ko-KR" sz="1400" kern="100" dirty="0">
                        <a:solidFill>
                          <a:schemeClr val="tx1"/>
                        </a:solidFill>
                        <a:effectLst/>
                        <a:latin typeface="Arial" panose="020B0604020202020204" pitchFamily="34" charset="0"/>
                        <a:ea typeface="+mn-ea"/>
                        <a:cs typeface="Arial" panose="020B0604020202020204" pitchFamily="34" charset="0"/>
                      </a:endParaRPr>
                    </a:p>
                    <a:p>
                      <a:pPr marL="342900" lvl="0" indent="-342900" latinLnBrk="0">
                        <a:spcBef>
                          <a:spcPts val="5"/>
                        </a:spcBef>
                        <a:spcAft>
                          <a:spcPts val="0"/>
                        </a:spcAft>
                        <a:buClr>
                          <a:srgbClr val="231F20"/>
                        </a:buClr>
                        <a:buSzPts val="850"/>
                        <a:buFont typeface="Century Gothic" panose="020B0502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Simple computer models</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marL="342900" marR="132080" lvl="0" indent="-342900" latinLnBrk="0">
                        <a:lnSpc>
                          <a:spcPct val="115000"/>
                        </a:lnSpc>
                        <a:spcBef>
                          <a:spcPts val="325"/>
                        </a:spcBef>
                        <a:spcAft>
                          <a:spcPts val="0"/>
                        </a:spcAft>
                        <a:buClr>
                          <a:srgbClr val="231F20"/>
                        </a:buClr>
                        <a:buSzPts val="850"/>
                        <a:buFont typeface="Century Gothic" panose="020B0502020202020204" pitchFamily="34" charset="0"/>
                        <a:buChar char="•"/>
                        <a:tabLst>
                          <a:tab pos="140970" algn="l"/>
                        </a:tabLst>
                      </a:pPr>
                      <a:r>
                        <a:rPr lang="en-US" sz="1400" kern="100" dirty="0">
                          <a:solidFill>
                            <a:schemeClr val="tx1"/>
                          </a:solidFill>
                          <a:effectLst/>
                          <a:latin typeface="Arial" panose="020B0604020202020204" pitchFamily="34" charset="0"/>
                          <a:ea typeface="+mn-ea"/>
                          <a:cs typeface="Arial" panose="020B0604020202020204" pitchFamily="34" charset="0"/>
                        </a:rPr>
                        <a:t>Commercially available or purpose written computer software</a:t>
                      </a:r>
                      <a:endParaRPr lang="ko-KR" sz="1400" kern="100" dirty="0">
                        <a:solidFill>
                          <a:schemeClr val="tx1"/>
                        </a:solidFill>
                        <a:effectLst/>
                        <a:latin typeface="Arial" panose="020B0604020202020204" pitchFamily="34" charset="0"/>
                        <a:ea typeface="+mn-ea"/>
                        <a:cs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04409456"/>
                  </a:ext>
                </a:extLst>
              </a:tr>
            </a:tbl>
          </a:graphicData>
        </a:graphic>
      </p:graphicFrame>
    </p:spTree>
    <p:extLst>
      <p:ext uri="{BB962C8B-B14F-4D97-AF65-F5344CB8AC3E}">
        <p14:creationId xmlns:p14="http://schemas.microsoft.com/office/powerpoint/2010/main" val="2340855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solidFill>
                  <a:prstClr val="black"/>
                </a:solidFill>
              </a:rPr>
              <a:t>Whole building behavior and the use of advanced models</a:t>
            </a:r>
            <a:endParaRPr lang="en-US" altLang="ko-KR" dirty="0"/>
          </a:p>
          <a:p>
            <a:pPr lvl="1"/>
            <a:r>
              <a:rPr lang="en-US" altLang="ko-KR" dirty="0"/>
              <a:t>Purpose-written or commercially available finite element software can be used to assess the structural response under fire conditions</a:t>
            </a:r>
          </a:p>
          <a:p>
            <a:pPr lvl="1"/>
            <a:r>
              <a:rPr lang="en-US" altLang="ko-KR" sz="1600" b="0" dirty="0"/>
              <a:t>Structural fire engineers should be adequately experienced to </a:t>
            </a:r>
            <a:r>
              <a:rPr lang="en-US" altLang="ko-KR" sz="1600" b="0" dirty="0">
                <a:solidFill>
                  <a:srgbClr val="CC3300"/>
                </a:solidFill>
              </a:rPr>
              <a:t>identify the assumptions and approximations embedded within the software including </a:t>
            </a:r>
            <a:r>
              <a:rPr lang="en-US" altLang="ko-KR" dirty="0">
                <a:solidFill>
                  <a:srgbClr val="CC3300"/>
                </a:solidFill>
              </a:rPr>
              <a:t>its limitations. </a:t>
            </a:r>
          </a:p>
          <a:p>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Advanced Structural Fire Design</a:t>
            </a:r>
          </a:p>
        </p:txBody>
      </p:sp>
      <p:pic>
        <p:nvPicPr>
          <p:cNvPr id="5" name="그림 4"/>
          <p:cNvPicPr>
            <a:picLocks noChangeAspect="1"/>
          </p:cNvPicPr>
          <p:nvPr/>
        </p:nvPicPr>
        <p:blipFill>
          <a:blip r:embed="rId2"/>
          <a:stretch>
            <a:fillRect/>
          </a:stretch>
        </p:blipFill>
        <p:spPr>
          <a:xfrm>
            <a:off x="7315344" y="2736515"/>
            <a:ext cx="2783884" cy="2149778"/>
          </a:xfrm>
          <a:prstGeom prst="rect">
            <a:avLst/>
          </a:prstGeom>
        </p:spPr>
      </p:pic>
      <p:pic>
        <p:nvPicPr>
          <p:cNvPr id="6" name="그림 5"/>
          <p:cNvPicPr>
            <a:picLocks noChangeAspect="1"/>
          </p:cNvPicPr>
          <p:nvPr/>
        </p:nvPicPr>
        <p:blipFill>
          <a:blip r:embed="rId3"/>
          <a:stretch>
            <a:fillRect/>
          </a:stretch>
        </p:blipFill>
        <p:spPr>
          <a:xfrm>
            <a:off x="4518608" y="2755451"/>
            <a:ext cx="2457343" cy="2153859"/>
          </a:xfrm>
          <a:prstGeom prst="rect">
            <a:avLst/>
          </a:prstGeom>
        </p:spPr>
      </p:pic>
      <p:pic>
        <p:nvPicPr>
          <p:cNvPr id="7" name="그림 6"/>
          <p:cNvPicPr>
            <a:picLocks noChangeAspect="1"/>
          </p:cNvPicPr>
          <p:nvPr/>
        </p:nvPicPr>
        <p:blipFill>
          <a:blip r:embed="rId4"/>
          <a:stretch>
            <a:fillRect/>
          </a:stretch>
        </p:blipFill>
        <p:spPr>
          <a:xfrm>
            <a:off x="7110244" y="5013948"/>
            <a:ext cx="2981472" cy="2108674"/>
          </a:xfrm>
          <a:prstGeom prst="rect">
            <a:avLst/>
          </a:prstGeom>
        </p:spPr>
      </p:pic>
      <p:grpSp>
        <p:nvGrpSpPr>
          <p:cNvPr id="15" name="그룹 14"/>
          <p:cNvGrpSpPr/>
          <p:nvPr/>
        </p:nvGrpSpPr>
        <p:grpSpPr>
          <a:xfrm>
            <a:off x="4194572" y="5020110"/>
            <a:ext cx="2757497" cy="2108674"/>
            <a:chOff x="4860032" y="2348880"/>
            <a:chExt cx="3672408" cy="2808312"/>
          </a:xfrm>
        </p:grpSpPr>
        <p:sp>
          <p:nvSpPr>
            <p:cNvPr id="16" name="직사각형 15"/>
            <p:cNvSpPr/>
            <p:nvPr/>
          </p:nvSpPr>
          <p:spPr>
            <a:xfrm>
              <a:off x="4860032" y="2348880"/>
              <a:ext cx="3672408" cy="2808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p:cNvGrpSpPr/>
            <p:nvPr/>
          </p:nvGrpSpPr>
          <p:grpSpPr>
            <a:xfrm>
              <a:off x="4956045" y="2487625"/>
              <a:ext cx="3462887" cy="2600824"/>
              <a:chOff x="4956045" y="2487625"/>
              <a:chExt cx="3462887" cy="2600824"/>
            </a:xfrm>
            <a:solidFill>
              <a:schemeClr val="bg1"/>
            </a:solidFill>
          </p:grpSpPr>
          <p:pic>
            <p:nvPicPr>
              <p:cNvPr id="18" name="그림 1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6045" y="3551996"/>
                <a:ext cx="3462887" cy="1536453"/>
              </a:xfrm>
              <a:prstGeom prst="rect">
                <a:avLst/>
              </a:prstGeom>
              <a:grpFill/>
            </p:spPr>
          </p:pic>
          <p:pic>
            <p:nvPicPr>
              <p:cNvPr id="19" name="그림 1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4624" y="2487625"/>
                <a:ext cx="3431913" cy="1085391"/>
              </a:xfrm>
              <a:prstGeom prst="rect">
                <a:avLst/>
              </a:prstGeom>
              <a:grpFill/>
            </p:spPr>
          </p:pic>
        </p:grpSp>
      </p:grpSp>
      <p:pic>
        <p:nvPicPr>
          <p:cNvPr id="20" name="그림 19"/>
          <p:cNvPicPr>
            <a:picLocks noChangeAspect="1"/>
          </p:cNvPicPr>
          <p:nvPr/>
        </p:nvPicPr>
        <p:blipFill>
          <a:blip r:embed="rId7"/>
          <a:stretch>
            <a:fillRect/>
          </a:stretch>
        </p:blipFill>
        <p:spPr>
          <a:xfrm>
            <a:off x="715551" y="5020110"/>
            <a:ext cx="3371033" cy="2108674"/>
          </a:xfrm>
          <a:prstGeom prst="rect">
            <a:avLst/>
          </a:prstGeom>
        </p:spPr>
      </p:pic>
      <p:pic>
        <p:nvPicPr>
          <p:cNvPr id="21" name="그림 20"/>
          <p:cNvPicPr>
            <a:picLocks noChangeAspect="1"/>
          </p:cNvPicPr>
          <p:nvPr/>
        </p:nvPicPr>
        <p:blipFill>
          <a:blip r:embed="rId8"/>
          <a:stretch>
            <a:fillRect/>
          </a:stretch>
        </p:blipFill>
        <p:spPr>
          <a:xfrm>
            <a:off x="715552" y="2736515"/>
            <a:ext cx="3443016" cy="2166840"/>
          </a:xfrm>
          <a:prstGeom prst="rect">
            <a:avLst/>
          </a:prstGeom>
        </p:spPr>
      </p:pic>
    </p:spTree>
    <p:extLst>
      <p:ext uri="{BB962C8B-B14F-4D97-AF65-F5344CB8AC3E}">
        <p14:creationId xmlns:p14="http://schemas.microsoft.com/office/powerpoint/2010/main" val="3937207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pPr>
              <a:lnSpc>
                <a:spcPct val="150000"/>
              </a:lnSpc>
            </a:pPr>
            <a:r>
              <a:rPr lang="en-US" altLang="ko-KR" dirty="0"/>
              <a:t>Structural Fire Engineering</a:t>
            </a:r>
          </a:p>
          <a:p>
            <a:pPr lvl="1"/>
            <a:r>
              <a:rPr lang="en-US" altLang="ko-KR" dirty="0"/>
              <a:t>Fire is one of the severe disasters that cause a great loss of life and property.</a:t>
            </a:r>
          </a:p>
          <a:p>
            <a:pPr lvl="1"/>
            <a:r>
              <a:rPr lang="en-US" altLang="ko-KR" dirty="0" err="1"/>
              <a:t>Purkiss</a:t>
            </a:r>
            <a:r>
              <a:rPr lang="en-US" altLang="ko-KR" dirty="0"/>
              <a:t> (2007) :</a:t>
            </a:r>
          </a:p>
          <a:p>
            <a:pPr lvl="2"/>
            <a:r>
              <a:rPr lang="en-US" altLang="ko-KR" i="1" dirty="0"/>
              <a:t>“The application of scientific and engineering principles to the effects of fire in order to reduce the loss of life and damage to property by quantifying the risks and hazards involved and provide an optional solution to the application of preventive or protective measure.”</a:t>
            </a:r>
          </a:p>
          <a:p>
            <a:pPr lvl="2"/>
            <a:endParaRPr lang="ko-KR" altLang="ko-KR" dirty="0"/>
          </a:p>
          <a:p>
            <a:r>
              <a:rPr lang="en-US" altLang="ko-KR" dirty="0">
                <a:solidFill>
                  <a:prstClr val="black"/>
                </a:solidFill>
              </a:rPr>
              <a:t>Structural Fire Design in Codes and Standards </a:t>
            </a:r>
          </a:p>
          <a:p>
            <a:pPr lvl="1"/>
            <a:r>
              <a:rPr lang="en-US" altLang="ko-KR" dirty="0">
                <a:solidFill>
                  <a:prstClr val="black"/>
                </a:solidFill>
              </a:rPr>
              <a:t>Assessment methods of fire resistance in time, temperature, and strength domains</a:t>
            </a:r>
          </a:p>
          <a:p>
            <a:pPr lvl="1"/>
            <a:r>
              <a:rPr lang="en-US" altLang="ko-KR" dirty="0">
                <a:ea typeface="굴림" panose="020B0600000101010101" pitchFamily="50" charset="-127"/>
              </a:rPr>
              <a:t>Fire-resistance rating requirements for building elements based on construction type and occupancy</a:t>
            </a:r>
          </a:p>
          <a:p>
            <a:pPr lvl="1"/>
            <a:r>
              <a:rPr lang="en-US" altLang="ko-KR" dirty="0">
                <a:solidFill>
                  <a:prstClr val="black"/>
                </a:solidFill>
              </a:rPr>
              <a:t>Reviewed the prescriptive method and calculation method in IBC</a:t>
            </a:r>
          </a:p>
          <a:p>
            <a:pPr lvl="1"/>
            <a:r>
              <a:rPr lang="en-US" altLang="ko-KR" dirty="0">
                <a:solidFill>
                  <a:prstClr val="black"/>
                </a:solidFill>
              </a:rPr>
              <a:t>Also reviewed the simple calculation method in EUROCODE 2/3/4</a:t>
            </a:r>
          </a:p>
          <a:p>
            <a:pPr lvl="1">
              <a:lnSpc>
                <a:spcPct val="150000"/>
              </a:lnSpc>
            </a:pPr>
            <a:endParaRPr lang="en-US" altLang="ko-KR" sz="1400" dirty="0">
              <a:ea typeface="굴림" panose="020B0600000101010101" pitchFamily="50" charset="-127"/>
            </a:endParaRPr>
          </a:p>
          <a:p>
            <a:r>
              <a:rPr lang="en-US" altLang="ko-KR" sz="1600" dirty="0"/>
              <a:t>Advanced Structural Fire Design</a:t>
            </a:r>
          </a:p>
          <a:p>
            <a:pPr lvl="1"/>
            <a:r>
              <a:rPr lang="en-US" altLang="ko-KR" dirty="0">
                <a:solidFill>
                  <a:prstClr val="black"/>
                </a:solidFill>
              </a:rPr>
              <a:t>Drawbacks of the current design method based on the prescriptive approach</a:t>
            </a:r>
          </a:p>
          <a:p>
            <a:pPr lvl="1"/>
            <a:r>
              <a:rPr lang="en-US" altLang="ko-KR" dirty="0">
                <a:solidFill>
                  <a:prstClr val="black"/>
                </a:solidFill>
              </a:rPr>
              <a:t>Process of performance-based structural fire design</a:t>
            </a:r>
          </a:p>
          <a:p>
            <a:pPr lvl="1"/>
            <a:r>
              <a:rPr lang="en-US" altLang="ko-KR" dirty="0">
                <a:solidFill>
                  <a:prstClr val="black"/>
                </a:solidFill>
              </a:rPr>
              <a:t>Reviewed the o</a:t>
            </a:r>
            <a:r>
              <a:rPr lang="en-US" altLang="ko-KR" dirty="0"/>
              <a:t>ptions for heat transfer and structural analysis</a:t>
            </a:r>
          </a:p>
          <a:p>
            <a:pPr lvl="1"/>
            <a:r>
              <a:rPr lang="en-US" altLang="ko-KR" dirty="0">
                <a:solidFill>
                  <a:prstClr val="black"/>
                </a:solidFill>
              </a:rPr>
              <a:t>Possibility of structural assembly and whole building behavior analysis using advanced models</a:t>
            </a:r>
          </a:p>
          <a:p>
            <a:endParaRPr lang="en-US" altLang="ko-KR" sz="1600" b="0" dirty="0">
              <a:solidFill>
                <a:prstClr val="black"/>
              </a:solidFill>
            </a:endParaRPr>
          </a:p>
          <a:p>
            <a:endParaRPr lang="en-US" altLang="ko-KR" sz="1600" b="0" dirty="0">
              <a:solidFill>
                <a:prstClr val="black"/>
              </a:solidFill>
            </a:endParaRP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ea typeface="굴림" panose="020B0600000101010101" pitchFamily="50" charset="-127"/>
              </a:rPr>
              <a:t>Summary</a:t>
            </a:r>
            <a:endParaRPr lang="ko-KR" altLang="en-US" dirty="0"/>
          </a:p>
        </p:txBody>
      </p:sp>
    </p:spTree>
    <p:extLst>
      <p:ext uri="{BB962C8B-B14F-4D97-AF65-F5344CB8AC3E}">
        <p14:creationId xmlns:p14="http://schemas.microsoft.com/office/powerpoint/2010/main" val="1659900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pPr>
              <a:lnSpc>
                <a:spcPct val="150000"/>
              </a:lnSpc>
            </a:pPr>
            <a:r>
              <a:rPr lang="en-US" altLang="ko-KR" sz="1600" dirty="0"/>
              <a:t>Codes &amp; Standards</a:t>
            </a:r>
          </a:p>
          <a:p>
            <a:pPr lvl="1">
              <a:lnSpc>
                <a:spcPct val="150000"/>
              </a:lnSpc>
            </a:pPr>
            <a:r>
              <a:rPr lang="en-US" altLang="ko-KR" sz="1400" dirty="0">
                <a:ea typeface="굴림" panose="020B0600000101010101" pitchFamily="50" charset="-127"/>
              </a:rPr>
              <a:t>ACI 216.M-07, Standard Method for Determining Fire Resistance of Concrete and Masonry Construction Assemblies</a:t>
            </a:r>
          </a:p>
          <a:p>
            <a:pPr lvl="1">
              <a:lnSpc>
                <a:spcPct val="150000"/>
              </a:lnSpc>
            </a:pPr>
            <a:r>
              <a:rPr lang="en-US" altLang="ko-KR" sz="1400" dirty="0">
                <a:ea typeface="굴림" panose="020B0600000101010101" pitchFamily="50" charset="-127"/>
              </a:rPr>
              <a:t>AISC 360-16, Specification for Structural Steel Building</a:t>
            </a:r>
          </a:p>
          <a:p>
            <a:pPr lvl="1">
              <a:lnSpc>
                <a:spcPct val="150000"/>
              </a:lnSpc>
            </a:pPr>
            <a:r>
              <a:rPr lang="en-US" altLang="ko-KR" sz="1400" dirty="0">
                <a:ea typeface="굴림" panose="020B0600000101010101" pitchFamily="50" charset="-127"/>
              </a:rPr>
              <a:t>ASCE/SFPE 29-05, Standard Calculation Methods for Structural Fire Protection</a:t>
            </a:r>
          </a:p>
          <a:p>
            <a:pPr lvl="1">
              <a:lnSpc>
                <a:spcPct val="150000"/>
              </a:lnSpc>
            </a:pPr>
            <a:r>
              <a:rPr lang="en-US" altLang="ko-KR" sz="1400" dirty="0" err="1">
                <a:ea typeface="굴림" panose="020B0600000101010101" pitchFamily="50" charset="-127"/>
              </a:rPr>
              <a:t>Eurocode</a:t>
            </a:r>
            <a:r>
              <a:rPr lang="en-US" altLang="ko-KR" sz="1400" dirty="0">
                <a:ea typeface="굴림" panose="020B0600000101010101" pitchFamily="50" charset="-127"/>
              </a:rPr>
              <a:t> 1, Actions on Structures, Part 1.2: General Actions - Actions on Structures Exposed to Fire</a:t>
            </a:r>
          </a:p>
          <a:p>
            <a:pPr lvl="1">
              <a:lnSpc>
                <a:spcPct val="150000"/>
              </a:lnSpc>
            </a:pPr>
            <a:r>
              <a:rPr lang="en-US" altLang="ko-KR" sz="1400" dirty="0" err="1">
                <a:ea typeface="굴림" panose="020B0600000101010101" pitchFamily="50" charset="-127"/>
              </a:rPr>
              <a:t>Eurocode</a:t>
            </a:r>
            <a:r>
              <a:rPr lang="en-US" altLang="ko-KR" sz="1400" dirty="0">
                <a:ea typeface="굴림" panose="020B0600000101010101" pitchFamily="50" charset="-127"/>
              </a:rPr>
              <a:t> 2, Design of Concrete Structures, Part 1.2: General Rules-Structural Fire Design</a:t>
            </a:r>
          </a:p>
          <a:p>
            <a:pPr lvl="1">
              <a:lnSpc>
                <a:spcPct val="150000"/>
              </a:lnSpc>
            </a:pPr>
            <a:r>
              <a:rPr lang="en-US" altLang="ko-KR" sz="1400" dirty="0" err="1">
                <a:ea typeface="굴림" panose="020B0600000101010101" pitchFamily="50" charset="-127"/>
              </a:rPr>
              <a:t>Eurocode</a:t>
            </a:r>
            <a:r>
              <a:rPr lang="en-US" altLang="ko-KR" sz="1400" dirty="0">
                <a:ea typeface="굴림" panose="020B0600000101010101" pitchFamily="50" charset="-127"/>
              </a:rPr>
              <a:t> 3, Design of Steel Structures, Part 1.2: General Rules-Structural Fire Design</a:t>
            </a:r>
          </a:p>
          <a:p>
            <a:pPr lvl="1">
              <a:lnSpc>
                <a:spcPct val="150000"/>
              </a:lnSpc>
            </a:pPr>
            <a:r>
              <a:rPr lang="en-US" altLang="ko-KR" sz="1400" dirty="0" err="1">
                <a:ea typeface="굴림" panose="020B0600000101010101" pitchFamily="50" charset="-127"/>
              </a:rPr>
              <a:t>Eurocode</a:t>
            </a:r>
            <a:r>
              <a:rPr lang="en-US" altLang="ko-KR" sz="1400" dirty="0">
                <a:ea typeface="굴림" panose="020B0600000101010101" pitchFamily="50" charset="-127"/>
              </a:rPr>
              <a:t> 4, Design of Composite Steel and Concrete Structures, Part 1.2: General Rules-Structural Fire Design</a:t>
            </a:r>
          </a:p>
          <a:p>
            <a:pPr lvl="1">
              <a:lnSpc>
                <a:spcPct val="150000"/>
              </a:lnSpc>
            </a:pPr>
            <a:r>
              <a:rPr lang="en-US" altLang="ko-KR" sz="1400" dirty="0">
                <a:ea typeface="굴림" panose="020B0600000101010101" pitchFamily="50" charset="-127"/>
              </a:rPr>
              <a:t>International Building Code</a:t>
            </a:r>
          </a:p>
          <a:p>
            <a:pPr lvl="1">
              <a:lnSpc>
                <a:spcPct val="150000"/>
              </a:lnSpc>
            </a:pPr>
            <a:r>
              <a:rPr lang="en-US" altLang="ko-KR" sz="1400" dirty="0">
                <a:ea typeface="굴림" panose="020B0600000101010101" pitchFamily="50" charset="-127"/>
              </a:rPr>
              <a:t>ISO 834-1: Fire Resistance Test–Elements of Building Construction</a:t>
            </a:r>
          </a:p>
          <a:p>
            <a:pPr lvl="1">
              <a:lnSpc>
                <a:spcPct val="150000"/>
              </a:lnSpc>
            </a:pPr>
            <a:r>
              <a:rPr lang="en-US" altLang="ko-KR" sz="1400" dirty="0">
                <a:ea typeface="굴림" panose="020B0600000101010101" pitchFamily="50" charset="-127"/>
              </a:rPr>
              <a:t>NFPA 5000, Building Construction and Safety Code</a:t>
            </a:r>
            <a:endParaRPr lang="en-US" altLang="ko-KR" sz="1600" dirty="0"/>
          </a:p>
          <a:p>
            <a:pPr>
              <a:lnSpc>
                <a:spcPct val="150000"/>
              </a:lnSpc>
            </a:pPr>
            <a:r>
              <a:rPr lang="en-US" altLang="ko-KR" sz="1600" dirty="0"/>
              <a:t>Books</a:t>
            </a:r>
          </a:p>
          <a:p>
            <a:pPr lvl="1">
              <a:lnSpc>
                <a:spcPct val="150000"/>
              </a:lnSpc>
            </a:pPr>
            <a:r>
              <a:rPr lang="en-US" altLang="ko-KR" sz="1400" dirty="0"/>
              <a:t>Andrew H. Buchanan, Structural Design for Fire Safety</a:t>
            </a:r>
          </a:p>
          <a:p>
            <a:pPr lvl="1">
              <a:lnSpc>
                <a:spcPct val="150000"/>
              </a:lnSpc>
            </a:pPr>
            <a:r>
              <a:rPr lang="en-US" altLang="ko-KR" sz="1400" dirty="0" err="1"/>
              <a:t>IStrucE</a:t>
            </a:r>
            <a:r>
              <a:rPr lang="en-US" altLang="ko-KR" sz="1400" dirty="0"/>
              <a:t>, Guide to the advanced fire safety engineering of structures</a:t>
            </a:r>
          </a:p>
          <a:p>
            <a:pPr lvl="1">
              <a:lnSpc>
                <a:spcPct val="150000"/>
              </a:lnSpc>
            </a:pPr>
            <a:r>
              <a:rPr lang="en-US" altLang="ko-KR" sz="1400" dirty="0"/>
              <a:t>SFPE Handbook of Fire Protection Engineering</a:t>
            </a:r>
          </a:p>
          <a:p>
            <a:pPr lvl="1">
              <a:lnSpc>
                <a:spcPct val="150000"/>
              </a:lnSpc>
            </a:pPr>
            <a:r>
              <a:rPr lang="en-US" altLang="ko-KR" sz="1400" dirty="0"/>
              <a:t>Y.C. Wang, Steel and Composite Structures: Behavior and Design for Fire Safety</a:t>
            </a:r>
          </a:p>
          <a:p>
            <a:endParaRPr lang="en-US" altLang="ko-KR" dirty="0">
              <a:ea typeface="굴림" panose="020B0600000101010101" pitchFamily="50" charset="-127"/>
            </a:endParaRPr>
          </a:p>
          <a:p>
            <a:endParaRPr lang="en-US" altLang="ko-KR" dirty="0"/>
          </a:p>
          <a:p>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ea typeface="굴림" panose="020B0600000101010101" pitchFamily="50" charset="-127"/>
              </a:rPr>
              <a:t>References</a:t>
            </a:r>
            <a:endParaRPr lang="ko-KR" altLang="en-US" dirty="0"/>
          </a:p>
        </p:txBody>
      </p:sp>
    </p:spTree>
    <p:extLst>
      <p:ext uri="{BB962C8B-B14F-4D97-AF65-F5344CB8AC3E}">
        <p14:creationId xmlns:p14="http://schemas.microsoft.com/office/powerpoint/2010/main" val="3314547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423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ea typeface="굴림" panose="020B0600000101010101" pitchFamily="50" charset="-127"/>
              </a:rPr>
              <a:t>Role of Structures</a:t>
            </a:r>
            <a:endParaRPr lang="en-US" altLang="ko-KR" dirty="0"/>
          </a:p>
          <a:p>
            <a:pPr lvl="1"/>
            <a:r>
              <a:rPr lang="en-US" altLang="ko-KR" dirty="0"/>
              <a:t>Various occupancy</a:t>
            </a:r>
          </a:p>
          <a:p>
            <a:pPr lvl="2"/>
            <a:r>
              <a:rPr lang="en-US" altLang="ko-KR" dirty="0"/>
              <a:t>Building (commercial, industrial, residential), Outdoor stadium, Oil platform, Tower, Liquid storage tanks etc.</a:t>
            </a:r>
          </a:p>
          <a:p>
            <a:pPr lvl="1"/>
            <a:r>
              <a:rPr lang="en-US" altLang="ko-KR" dirty="0"/>
              <a:t>Provide comfortable, safe, functional space</a:t>
            </a:r>
          </a:p>
          <a:p>
            <a:pPr lvl="2" eaLnBrk="1" hangingPunct="1"/>
            <a:r>
              <a:rPr lang="en-US" altLang="ko-KR" dirty="0">
                <a:ea typeface="굴림" panose="020B0600000101010101" pitchFamily="50" charset="-127"/>
              </a:rPr>
              <a:t>Shelter and Support</a:t>
            </a:r>
          </a:p>
          <a:p>
            <a:pPr lvl="2"/>
            <a:r>
              <a:rPr lang="en-US" altLang="ko-KR" dirty="0"/>
              <a:t>Withstands various types of loads - Dead, Live, Wind, Flood, Snow, Earthquake, Thermal, and Fire</a:t>
            </a:r>
          </a:p>
          <a:p>
            <a:pPr lvl="2"/>
            <a:endParaRPr lang="en-US" altLang="ko-KR" dirty="0"/>
          </a:p>
          <a:p>
            <a:r>
              <a:rPr lang="en-US" altLang="ko-KR" dirty="0">
                <a:ea typeface="굴림" panose="020B0600000101010101" pitchFamily="50" charset="-127"/>
              </a:rPr>
              <a:t>Fire Safety</a:t>
            </a:r>
            <a:endParaRPr lang="en-US" altLang="ko-KR" dirty="0"/>
          </a:p>
          <a:p>
            <a:pPr lvl="1"/>
            <a:r>
              <a:rPr lang="en-US" altLang="ko-KR" dirty="0"/>
              <a:t>Not possible to prevent all fire scenarios</a:t>
            </a:r>
          </a:p>
          <a:p>
            <a:pPr lvl="1"/>
            <a:r>
              <a:rPr lang="en-US" altLang="ko-KR" dirty="0"/>
              <a:t>Designers need to put in-place strategies to </a:t>
            </a:r>
            <a:r>
              <a:rPr lang="en-US" altLang="ko-KR" dirty="0">
                <a:solidFill>
                  <a:srgbClr val="CC3300"/>
                </a:solidFill>
              </a:rPr>
              <a:t>minimize the occurrence of fires &amp; consequently reducing their impact on life, property and environment</a:t>
            </a:r>
            <a:r>
              <a:rPr lang="en-US" altLang="ko-KR" dirty="0"/>
              <a:t>.</a:t>
            </a:r>
          </a:p>
          <a:p>
            <a:pPr lvl="1"/>
            <a:r>
              <a:rPr lang="en-US" altLang="ko-KR" dirty="0">
                <a:ea typeface="굴림" panose="020B0600000101010101" pitchFamily="50" charset="-127"/>
              </a:rPr>
              <a:t>Main strategies include providing for:</a:t>
            </a:r>
          </a:p>
          <a:p>
            <a:pPr lvl="2" eaLnBrk="1" hangingPunct="1">
              <a:lnSpc>
                <a:spcPct val="80000"/>
              </a:lnSpc>
              <a:spcBef>
                <a:spcPts val="613"/>
              </a:spcBef>
            </a:pPr>
            <a:r>
              <a:rPr lang="en-US" altLang="ko-KR" dirty="0">
                <a:solidFill>
                  <a:srgbClr val="CC3300"/>
                </a:solidFill>
                <a:ea typeface="굴림" panose="020B0600000101010101" pitchFamily="50" charset="-127"/>
              </a:rPr>
              <a:t>Automatic fire sprinklers</a:t>
            </a:r>
            <a:r>
              <a:rPr lang="en-US" altLang="ko-KR" dirty="0">
                <a:ea typeface="굴림" panose="020B0600000101010101" pitchFamily="50" charset="-127"/>
              </a:rPr>
              <a:t> - statistics show that sprinklers have a very high probability of controlling or extinguishing any fire</a:t>
            </a:r>
          </a:p>
          <a:p>
            <a:pPr lvl="2" eaLnBrk="1" hangingPunct="1">
              <a:lnSpc>
                <a:spcPct val="80000"/>
              </a:lnSpc>
              <a:spcBef>
                <a:spcPts val="613"/>
              </a:spcBef>
            </a:pPr>
            <a:r>
              <a:rPr lang="en-US" altLang="ko-KR" dirty="0">
                <a:ea typeface="굴림" panose="020B0600000101010101" pitchFamily="50" charset="-127"/>
              </a:rPr>
              <a:t>Systems </a:t>
            </a:r>
            <a:r>
              <a:rPr lang="en-US" altLang="ko-KR" dirty="0">
                <a:solidFill>
                  <a:srgbClr val="CC3300"/>
                </a:solidFill>
                <a:ea typeface="굴림" panose="020B0600000101010101" pitchFamily="50" charset="-127"/>
              </a:rPr>
              <a:t>for fire detection</a:t>
            </a:r>
            <a:r>
              <a:rPr lang="en-US" altLang="ko-KR" dirty="0">
                <a:ea typeface="굴림" panose="020B0600000101010101" pitchFamily="50" charset="-127"/>
              </a:rPr>
              <a:t> and notification of </a:t>
            </a:r>
            <a:r>
              <a:rPr lang="en-US" altLang="ko-KR" dirty="0">
                <a:solidFill>
                  <a:srgbClr val="CC3300"/>
                </a:solidFill>
                <a:ea typeface="굴림" panose="020B0600000101010101" pitchFamily="50" charset="-127"/>
              </a:rPr>
              <a:t>fire service</a:t>
            </a:r>
          </a:p>
          <a:p>
            <a:pPr lvl="2" eaLnBrk="1" hangingPunct="1">
              <a:lnSpc>
                <a:spcPct val="80000"/>
              </a:lnSpc>
              <a:spcBef>
                <a:spcPts val="613"/>
              </a:spcBef>
            </a:pPr>
            <a:r>
              <a:rPr lang="en-US" altLang="ko-KR" dirty="0">
                <a:solidFill>
                  <a:srgbClr val="CC3300"/>
                </a:solidFill>
                <a:ea typeface="굴림" panose="020B0600000101010101" pitchFamily="50" charset="-127"/>
              </a:rPr>
              <a:t>Safe travel paths </a:t>
            </a:r>
            <a:r>
              <a:rPr lang="en-US" altLang="ko-KR" dirty="0">
                <a:ea typeface="굴림" panose="020B0600000101010101" pitchFamily="50" charset="-127"/>
              </a:rPr>
              <a:t>for  the movement of occupants &amp; firefighters</a:t>
            </a:r>
          </a:p>
          <a:p>
            <a:pPr lvl="2" eaLnBrk="1" hangingPunct="1">
              <a:lnSpc>
                <a:spcPct val="80000"/>
              </a:lnSpc>
              <a:spcBef>
                <a:spcPts val="613"/>
              </a:spcBef>
            </a:pPr>
            <a:r>
              <a:rPr lang="en-US" altLang="ko-KR" dirty="0">
                <a:ea typeface="굴림" panose="020B0600000101010101" pitchFamily="50" charset="-127"/>
              </a:rPr>
              <a:t>Barriers to </a:t>
            </a:r>
            <a:r>
              <a:rPr lang="en-US" altLang="ko-KR" dirty="0">
                <a:solidFill>
                  <a:srgbClr val="CC3300"/>
                </a:solidFill>
                <a:ea typeface="굴림" panose="020B0600000101010101" pitchFamily="50" charset="-127"/>
              </a:rPr>
              <a:t>control the spread of fire &amp; smoke</a:t>
            </a:r>
          </a:p>
          <a:p>
            <a:pPr lvl="2" eaLnBrk="1" hangingPunct="1">
              <a:lnSpc>
                <a:spcPct val="80000"/>
              </a:lnSpc>
              <a:spcBef>
                <a:spcPts val="613"/>
              </a:spcBef>
            </a:pPr>
            <a:r>
              <a:rPr lang="en-US" altLang="ko-KR" b="1" dirty="0">
                <a:solidFill>
                  <a:srgbClr val="CC3300"/>
                </a:solidFill>
                <a:ea typeface="굴림" panose="020B0600000101010101" pitchFamily="50" charset="-127"/>
              </a:rPr>
              <a:t>Fire resistant structures - not collapse prematurely in  fire</a:t>
            </a:r>
          </a:p>
          <a:p>
            <a:pPr lvl="1"/>
            <a:r>
              <a:rPr lang="en-US" altLang="ko-KR" dirty="0">
                <a:ea typeface="굴림" panose="020B0600000101010101" pitchFamily="50" charset="-127"/>
              </a:rPr>
              <a:t>To strategize, the designer has the important responsibility to properly select, design and use building materials</a:t>
            </a:r>
          </a:p>
          <a:p>
            <a:pPr lvl="1"/>
            <a:endParaRPr lang="en-US" altLang="ko-KR" dirty="0"/>
          </a:p>
          <a:p>
            <a:pPr lvl="2"/>
            <a:endParaRPr lang="en-US" altLang="ko-KR" dirty="0"/>
          </a:p>
          <a:p>
            <a:pPr lvl="1"/>
            <a:endParaRPr lang="en-US" altLang="ko-KR" dirty="0"/>
          </a:p>
          <a:p>
            <a:pPr lvl="2"/>
            <a:endParaRPr lang="en-US" altLang="ko-KR" dirty="0"/>
          </a:p>
          <a:p>
            <a:pPr lvl="2"/>
            <a:endParaRPr lang="en-US" altLang="ko-KR" dirty="0"/>
          </a:p>
          <a:p>
            <a:pPr lvl="2"/>
            <a:endParaRPr lang="en-US" altLang="ko-KR" dirty="0"/>
          </a:p>
          <a:p>
            <a:pPr lvl="1"/>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Introduction to Fire Safety</a:t>
            </a:r>
            <a:endParaRPr lang="ko-KR" altLang="en-US" dirty="0"/>
          </a:p>
        </p:txBody>
      </p:sp>
    </p:spTree>
    <p:extLst>
      <p:ext uri="{BB962C8B-B14F-4D97-AF65-F5344CB8AC3E}">
        <p14:creationId xmlns:p14="http://schemas.microsoft.com/office/powerpoint/2010/main" val="3761039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ea typeface="굴림" panose="020B0600000101010101" pitchFamily="50" charset="-127"/>
              </a:rPr>
              <a:t>What is Fire Resistance?</a:t>
            </a:r>
            <a:endParaRPr lang="en-US" altLang="ko-KR" dirty="0"/>
          </a:p>
          <a:p>
            <a:pPr lvl="1"/>
            <a:r>
              <a:rPr lang="en-US" altLang="ko-KR" b="1" dirty="0">
                <a:solidFill>
                  <a:srgbClr val="CC3300"/>
                </a:solidFill>
                <a:ea typeface="굴림" panose="020B0600000101010101" pitchFamily="50" charset="-127"/>
              </a:rPr>
              <a:t>Fire resistance</a:t>
            </a:r>
            <a:r>
              <a:rPr lang="en-US" altLang="ko-KR" dirty="0">
                <a:ea typeface="굴림" panose="020B0600000101010101" pitchFamily="50" charset="-127"/>
              </a:rPr>
              <a:t>: “the property of a material or assemblage to withstand fire or give protection from it.  </a:t>
            </a:r>
          </a:p>
          <a:p>
            <a:pPr lvl="1" eaLnBrk="1" hangingPunct="1"/>
            <a:r>
              <a:rPr lang="en-US" altLang="ko-KR" dirty="0">
                <a:ea typeface="굴림" panose="020B0600000101010101" pitchFamily="50" charset="-127"/>
              </a:rPr>
              <a:t>Provide physical barrier to </a:t>
            </a:r>
            <a:r>
              <a:rPr lang="en-US" altLang="ko-KR" dirty="0">
                <a:solidFill>
                  <a:srgbClr val="CC3300"/>
                </a:solidFill>
                <a:ea typeface="굴림" panose="020B0600000101010101" pitchFamily="50" charset="-127"/>
              </a:rPr>
              <a:t>restrict fire spread</a:t>
            </a:r>
          </a:p>
          <a:p>
            <a:pPr lvl="2" eaLnBrk="1" hangingPunct="1"/>
            <a:r>
              <a:rPr lang="en-US" altLang="ko-KR" dirty="0">
                <a:ea typeface="굴림" panose="020B0600000101010101" pitchFamily="50" charset="-127"/>
              </a:rPr>
              <a:t>prevent fire and smoke spread</a:t>
            </a:r>
          </a:p>
          <a:p>
            <a:pPr lvl="2" eaLnBrk="1" hangingPunct="1"/>
            <a:r>
              <a:rPr lang="en-US" altLang="ko-KR" dirty="0"/>
              <a:t>safe evacuation of occupants &amp; firefighter</a:t>
            </a:r>
          </a:p>
          <a:p>
            <a:pPr lvl="2" eaLnBrk="1" hangingPunct="1"/>
            <a:r>
              <a:rPr lang="en-US" altLang="ko-KR" dirty="0"/>
              <a:t>minimize life loss and injury</a:t>
            </a:r>
          </a:p>
          <a:p>
            <a:pPr lvl="1" eaLnBrk="1" hangingPunct="1"/>
            <a:r>
              <a:rPr lang="en-US" altLang="ko-KR" dirty="0">
                <a:solidFill>
                  <a:srgbClr val="CC3300"/>
                </a:solidFill>
                <a:ea typeface="굴림" panose="020B0600000101010101" pitchFamily="50" charset="-127"/>
              </a:rPr>
              <a:t>Maintain structural integrity and load carrying ability against fire </a:t>
            </a:r>
            <a:endParaRPr lang="en-US" altLang="ko-KR" dirty="0">
              <a:ea typeface="굴림" panose="020B0600000101010101" pitchFamily="50" charset="-127"/>
            </a:endParaRPr>
          </a:p>
          <a:p>
            <a:pPr lvl="2" eaLnBrk="1" hangingPunct="1"/>
            <a:r>
              <a:rPr lang="en-US" altLang="ko-KR" dirty="0"/>
              <a:t>Minimize property damage</a:t>
            </a:r>
          </a:p>
          <a:p>
            <a:pPr lvl="2" eaLnBrk="1" hangingPunct="1"/>
            <a:r>
              <a:rPr lang="en-US" altLang="ko-KR" dirty="0">
                <a:ea typeface="굴림" panose="020B0600000101010101" pitchFamily="50" charset="-127"/>
              </a:rPr>
              <a:t>prevent structural collapse</a:t>
            </a:r>
          </a:p>
          <a:p>
            <a:pPr lvl="2" eaLnBrk="1" hangingPunct="1"/>
            <a:r>
              <a:rPr lang="en-US" altLang="ko-KR" dirty="0">
                <a:ea typeface="굴림" panose="020B0600000101010101" pitchFamily="50" charset="-127"/>
              </a:rPr>
              <a:t>Compartmentation &amp; Structural integrity  are principal aspects of fire safety in buildings </a:t>
            </a:r>
          </a:p>
          <a:p>
            <a:pPr lvl="2" eaLnBrk="1" hangingPunct="1"/>
            <a:r>
              <a:rPr lang="en-US" altLang="ko-KR" dirty="0">
                <a:ea typeface="굴림" panose="020B0600000101010101" pitchFamily="50" charset="-127"/>
              </a:rPr>
              <a:t>Fire Resistance Rating – Codes</a:t>
            </a:r>
          </a:p>
          <a:p>
            <a:pPr lvl="1" eaLnBrk="1" hangingPunct="1"/>
            <a:r>
              <a:rPr lang="en-US" altLang="ko-KR" dirty="0">
                <a:ea typeface="굴림" panose="020B0600000101010101" pitchFamily="50" charset="-127"/>
              </a:rPr>
              <a:t>The importance of fire resistance depends on </a:t>
            </a:r>
            <a:r>
              <a:rPr lang="en-US" altLang="ko-KR" b="1" dirty="0">
                <a:solidFill>
                  <a:srgbClr val="CC3300"/>
                </a:solidFill>
                <a:ea typeface="굴림" panose="020B0600000101010101" pitchFamily="50" charset="-127"/>
              </a:rPr>
              <a:t>the size of the building &amp; the fire safety objectives </a:t>
            </a:r>
            <a:r>
              <a:rPr lang="en-US" altLang="ko-KR" dirty="0">
                <a:ea typeface="굴림" panose="020B0600000101010101" pitchFamily="50" charset="-127"/>
              </a:rPr>
              <a:t>that need to be satisfied.</a:t>
            </a:r>
            <a:endParaRPr lang="en-US" altLang="ko-KR" dirty="0"/>
          </a:p>
          <a:p>
            <a:pPr lvl="3"/>
            <a:endParaRPr lang="en-US" altLang="ko-KR" dirty="0"/>
          </a:p>
          <a:p>
            <a:pPr lvl="1"/>
            <a:endParaRPr lang="en-US" altLang="ko-KR" dirty="0"/>
          </a:p>
          <a:p>
            <a:pPr lvl="2"/>
            <a:endParaRPr lang="en-US" altLang="ko-KR" dirty="0"/>
          </a:p>
          <a:p>
            <a:pPr lvl="2"/>
            <a:endParaRPr lang="en-US" altLang="ko-KR" dirty="0"/>
          </a:p>
          <a:p>
            <a:pPr lvl="2"/>
            <a:endParaRPr lang="en-US" altLang="ko-KR" dirty="0"/>
          </a:p>
          <a:p>
            <a:pPr lvl="1"/>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Introduction to Fire Safety</a:t>
            </a:r>
            <a:endParaRPr lang="ko-KR" altLang="en-US" dirty="0"/>
          </a:p>
        </p:txBody>
      </p:sp>
      <p:pic>
        <p:nvPicPr>
          <p:cNvPr id="4" name="Picture 6" descr="A photograph of the massive blaze on an oil terminal off the Mumbai coa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1232" y="4788743"/>
            <a:ext cx="3459590" cy="21602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Bldg on fi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148" y="4788743"/>
            <a:ext cx="3089906" cy="2160240"/>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pic>
      <p:pic>
        <p:nvPicPr>
          <p:cNvPr id="7" name="Picture 5" descr="ba_freewaycollapse_155"/>
          <p:cNvPicPr>
            <a:picLocks noChangeAspect="1" noChangeArrowheads="1"/>
          </p:cNvPicPr>
          <p:nvPr/>
        </p:nvPicPr>
        <p:blipFill>
          <a:blip r:embed="rId4">
            <a:extLst>
              <a:ext uri="{28A0092B-C50C-407E-A947-70E740481C1C}">
                <a14:useLocalDpi xmlns:a14="http://schemas.microsoft.com/office/drawing/2010/main" val="0"/>
              </a:ext>
            </a:extLst>
          </a:blip>
          <a:srcRect b="4156"/>
          <a:stretch>
            <a:fillRect/>
          </a:stretch>
        </p:blipFill>
        <p:spPr bwMode="auto">
          <a:xfrm>
            <a:off x="3592783" y="4788743"/>
            <a:ext cx="3187639" cy="2160240"/>
          </a:xfrm>
          <a:prstGeom prst="rect">
            <a:avLst/>
          </a:prstGeom>
          <a:noFill/>
          <a:ln w="28575">
            <a:noFill/>
            <a:miter lim="800000"/>
            <a:headEnd/>
            <a:tailEnd/>
          </a:ln>
        </p:spPr>
      </p:pic>
    </p:spTree>
    <p:extLst>
      <p:ext uri="{BB962C8B-B14F-4D97-AF65-F5344CB8AC3E}">
        <p14:creationId xmlns:p14="http://schemas.microsoft.com/office/powerpoint/2010/main" val="4071112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CA" altLang="ko-KR" dirty="0">
                <a:ea typeface="굴림" panose="020B0600000101010101" pitchFamily="50" charset="-127"/>
              </a:rPr>
              <a:t>Issue 1 - Performance-based design codes</a:t>
            </a:r>
            <a:endParaRPr lang="en-US" altLang="ko-KR" dirty="0"/>
          </a:p>
          <a:p>
            <a:pPr lvl="1"/>
            <a:r>
              <a:rPr lang="en-US" altLang="ko-KR" dirty="0"/>
              <a:t>Current approach to fire safety design: </a:t>
            </a:r>
            <a:r>
              <a:rPr lang="en-US" altLang="ko-KR" b="1" dirty="0">
                <a:solidFill>
                  <a:srgbClr val="CC3300"/>
                </a:solidFill>
              </a:rPr>
              <a:t>Prescriptive based approach</a:t>
            </a:r>
          </a:p>
          <a:p>
            <a:pPr lvl="2"/>
            <a:r>
              <a:rPr lang="en-US" altLang="ko-KR" dirty="0"/>
              <a:t>Significant drawbacks</a:t>
            </a:r>
          </a:p>
          <a:p>
            <a:pPr lvl="1"/>
            <a:r>
              <a:rPr lang="en-US" altLang="ko-KR" dirty="0"/>
              <a:t>Many countries including US and Europe are moving towards performance-based codes</a:t>
            </a:r>
          </a:p>
          <a:p>
            <a:pPr lvl="2"/>
            <a:r>
              <a:rPr lang="en-US" altLang="ko-KR" dirty="0">
                <a:solidFill>
                  <a:srgbClr val="CC3300"/>
                </a:solidFill>
              </a:rPr>
              <a:t>Rational engineering approaches</a:t>
            </a:r>
          </a:p>
          <a:p>
            <a:pPr lvl="2"/>
            <a:r>
              <a:rPr lang="en-US" altLang="ko-KR" dirty="0">
                <a:solidFill>
                  <a:srgbClr val="CC3300"/>
                </a:solidFill>
              </a:rPr>
              <a:t>Offers cost-effective, innovative &amp; alternate designs</a:t>
            </a:r>
          </a:p>
          <a:p>
            <a:pPr lvl="1"/>
            <a:r>
              <a:rPr lang="en-US" altLang="ko-KR" dirty="0"/>
              <a:t>Performance-based design approach needs:</a:t>
            </a:r>
          </a:p>
          <a:p>
            <a:pPr lvl="2"/>
            <a:r>
              <a:rPr lang="en-US" altLang="ko-KR" dirty="0"/>
              <a:t>Validated models, test data for validation, material properties</a:t>
            </a:r>
          </a:p>
          <a:p>
            <a:pPr lvl="2"/>
            <a:r>
              <a:rPr lang="en-US" altLang="ko-KR" dirty="0"/>
              <a:t>Design tools/guidelines, trained personnel, monitoring tools</a:t>
            </a:r>
          </a:p>
          <a:p>
            <a:pPr lvl="2"/>
            <a:endParaRPr lang="en-US" altLang="ko-KR" dirty="0"/>
          </a:p>
          <a:p>
            <a:r>
              <a:rPr lang="en-CA" altLang="ko-KR" dirty="0">
                <a:ea typeface="굴림" panose="020B0600000101010101" pitchFamily="50" charset="-127"/>
              </a:rPr>
              <a:t>Issue 2 – New materials (</a:t>
            </a:r>
            <a:r>
              <a:rPr lang="en-US" altLang="ko-KR" dirty="0"/>
              <a:t>High performance material)</a:t>
            </a:r>
          </a:p>
          <a:p>
            <a:pPr lvl="1"/>
            <a:r>
              <a:rPr lang="en-US" altLang="ko-KR" dirty="0">
                <a:solidFill>
                  <a:srgbClr val="CC3300"/>
                </a:solidFill>
              </a:rPr>
              <a:t>High Strength Concrete,  Fiberglass Reinforced Plastic</a:t>
            </a:r>
          </a:p>
          <a:p>
            <a:pPr lvl="2"/>
            <a:r>
              <a:rPr lang="en-US" altLang="ko-KR" dirty="0"/>
              <a:t>Benefits: Superior performance(Strength, Durability, Corrosion resistance…)</a:t>
            </a:r>
          </a:p>
          <a:p>
            <a:pPr lvl="2"/>
            <a:r>
              <a:rPr lang="en-US" altLang="ko-KR" dirty="0"/>
              <a:t>Applications: Bridges, Infrastructure projects(Retrofitting &amp; strengthening)</a:t>
            </a:r>
          </a:p>
          <a:p>
            <a:pPr lvl="1"/>
            <a:r>
              <a:rPr lang="en-US" altLang="ko-KR" dirty="0">
                <a:solidFill>
                  <a:srgbClr val="CC3300"/>
                </a:solidFill>
              </a:rPr>
              <a:t>High Performance Material - Plastics, Composites</a:t>
            </a:r>
          </a:p>
          <a:p>
            <a:pPr lvl="2"/>
            <a:r>
              <a:rPr lang="en-US" altLang="ko-KR" dirty="0"/>
              <a:t>Benefits: Superior strength, Light weight</a:t>
            </a:r>
          </a:p>
          <a:p>
            <a:pPr lvl="2"/>
            <a:r>
              <a:rPr lang="en-US" altLang="ko-KR" dirty="0"/>
              <a:t>Applications: Auto, Aerospace, Transportation</a:t>
            </a:r>
          </a:p>
          <a:p>
            <a:pPr lvl="1"/>
            <a:r>
              <a:rPr lang="en-US" altLang="ko-KR" dirty="0"/>
              <a:t>Major problem in fire performance</a:t>
            </a:r>
          </a:p>
          <a:p>
            <a:pPr lvl="2"/>
            <a:r>
              <a:rPr lang="en-US" altLang="ko-KR" dirty="0"/>
              <a:t>High temperature intolerant</a:t>
            </a:r>
          </a:p>
          <a:p>
            <a:pPr lvl="2"/>
            <a:r>
              <a:rPr lang="en-US" altLang="ko-KR" dirty="0"/>
              <a:t>Toxicity</a:t>
            </a:r>
          </a:p>
          <a:p>
            <a:pPr lvl="2"/>
            <a:r>
              <a:rPr lang="en-US" altLang="ko-KR" dirty="0"/>
              <a:t>Flame spread (combustible)</a:t>
            </a:r>
          </a:p>
          <a:p>
            <a:pPr lvl="2"/>
            <a:r>
              <a:rPr lang="en-US" altLang="ko-KR" dirty="0"/>
              <a:t>Faster strength/stiffness degradation</a:t>
            </a:r>
          </a:p>
          <a:p>
            <a:pPr lvl="2"/>
            <a:endParaRPr lang="en-US" altLang="ko-KR" dirty="0"/>
          </a:p>
          <a:p>
            <a:pPr lvl="2"/>
            <a:endParaRPr lang="en-US" altLang="ko-KR" dirty="0"/>
          </a:p>
          <a:p>
            <a:pPr lvl="1"/>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Introduction to Fire Safety</a:t>
            </a:r>
            <a:endParaRPr lang="ko-KR" altLang="en-US" dirty="0"/>
          </a:p>
        </p:txBody>
      </p:sp>
    </p:spTree>
    <p:extLst>
      <p:ext uri="{BB962C8B-B14F-4D97-AF65-F5344CB8AC3E}">
        <p14:creationId xmlns:p14="http://schemas.microsoft.com/office/powerpoint/2010/main" val="1857378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Fuels – Materials</a:t>
            </a:r>
          </a:p>
          <a:p>
            <a:pPr lvl="1"/>
            <a:r>
              <a:rPr lang="en-US" altLang="ko-KR" dirty="0">
                <a:ea typeface="굴림" panose="020B0600000101010101" pitchFamily="50" charset="-127"/>
              </a:rPr>
              <a:t>Material available as fuel are </a:t>
            </a:r>
            <a:r>
              <a:rPr lang="en-US" altLang="ko-KR" dirty="0">
                <a:solidFill>
                  <a:srgbClr val="CC3300"/>
                </a:solidFill>
                <a:ea typeface="굴림" panose="020B0600000101010101" pitchFamily="50" charset="-127"/>
              </a:rPr>
              <a:t>part of the building structure, lining materials, or contents of the building</a:t>
            </a:r>
          </a:p>
          <a:p>
            <a:pPr lvl="2"/>
            <a:r>
              <a:rPr lang="en-US" altLang="ko-KR" dirty="0">
                <a:ea typeface="굴림" panose="020B0600000101010101" pitchFamily="50" charset="-127"/>
              </a:rPr>
              <a:t>All materials are hydrocarbons, their molecules consisting mainly of carbon &amp; atoms, with the addition of oxygen, nitrogen &amp; others in some cases</a:t>
            </a:r>
          </a:p>
          <a:p>
            <a:pPr lvl="2"/>
            <a:endParaRPr lang="en-US" altLang="ko-KR" dirty="0">
              <a:ea typeface="굴림" panose="020B0600000101010101" pitchFamily="50" charset="-127"/>
            </a:endParaRPr>
          </a:p>
          <a:p>
            <a:pPr lvl="0"/>
            <a:r>
              <a:rPr lang="en-US" altLang="ko-KR" dirty="0">
                <a:solidFill>
                  <a:prstClr val="black"/>
                </a:solidFill>
              </a:rPr>
              <a:t>Fuels – </a:t>
            </a:r>
            <a:r>
              <a:rPr lang="en-US" altLang="ko-KR" dirty="0">
                <a:ea typeface="굴림" panose="020B0600000101010101" pitchFamily="50" charset="-127"/>
              </a:rPr>
              <a:t>Calorific Value</a:t>
            </a:r>
          </a:p>
          <a:p>
            <a:pPr lvl="1"/>
            <a:r>
              <a:rPr lang="en-US" altLang="ko-KR" b="1" dirty="0">
                <a:solidFill>
                  <a:srgbClr val="CC3300"/>
                </a:solidFill>
                <a:ea typeface="굴림" panose="020B0600000101010101" pitchFamily="50" charset="-127"/>
              </a:rPr>
              <a:t>Heat release rates (HRR) </a:t>
            </a:r>
            <a:r>
              <a:rPr lang="en-US" altLang="ko-KR" dirty="0">
                <a:ea typeface="굴림" panose="020B0600000101010101" pitchFamily="50" charset="-127"/>
              </a:rPr>
              <a:t>from combustion depend on the nature of the burning material, the size of the fire, and the amount of air available.</a:t>
            </a:r>
          </a:p>
          <a:p>
            <a:pPr lvl="1"/>
            <a:r>
              <a:rPr lang="en-US" altLang="ko-KR" dirty="0">
                <a:ea typeface="굴림" panose="020B0600000101010101" pitchFamily="50" charset="-127"/>
              </a:rPr>
              <a:t>The calorific value or heat of combustion is the amount of heat released during complete combustion of a unit mass of fuel.</a:t>
            </a:r>
          </a:p>
          <a:p>
            <a:pPr lvl="2"/>
            <a:r>
              <a:rPr lang="en-US" altLang="ko-KR" dirty="0">
                <a:ea typeface="굴림" panose="020B0600000101010101" pitchFamily="50" charset="-127"/>
              </a:rPr>
              <a:t>Most solid, liquid and gaseous fuels have a calorific value between 15 and 50 MJ/kg</a:t>
            </a:r>
          </a:p>
          <a:p>
            <a:pPr lvl="2"/>
            <a:r>
              <a:rPr lang="en-US" altLang="ko-KR" dirty="0">
                <a:ea typeface="굴림" panose="020B0600000101010101" pitchFamily="50" charset="-127"/>
              </a:rPr>
              <a:t>Net calorific values of combustible materials for calculation of fire loads in EUROCODE 1</a:t>
            </a:r>
          </a:p>
          <a:p>
            <a:pPr marL="358775" lvl="1" indent="0">
              <a:buNone/>
            </a:pPr>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Fire and Heat</a:t>
            </a:r>
          </a:p>
        </p:txBody>
      </p:sp>
      <p:graphicFrame>
        <p:nvGraphicFramePr>
          <p:cNvPr id="4" name="표 3"/>
          <p:cNvGraphicFramePr>
            <a:graphicFrameLocks noGrp="1"/>
          </p:cNvGraphicFramePr>
          <p:nvPr>
            <p:extLst>
              <p:ext uri="{D42A27DB-BD31-4B8C-83A1-F6EECF244321}">
                <p14:modId xmlns:p14="http://schemas.microsoft.com/office/powerpoint/2010/main" val="3621151570"/>
              </p:ext>
            </p:extLst>
          </p:nvPr>
        </p:nvGraphicFramePr>
        <p:xfrm>
          <a:off x="1026220" y="4500711"/>
          <a:ext cx="8640960" cy="2844320"/>
        </p:xfrm>
        <a:graphic>
          <a:graphicData uri="http://schemas.openxmlformats.org/drawingml/2006/table">
            <a:tbl>
              <a:tblPr firstRow="1" firstCol="1" bandRow="1">
                <a:tableStyleId>{2D5ABB26-0587-4C30-8999-92F81FD0307C}</a:tableStyleId>
              </a:tblPr>
              <a:tblGrid>
                <a:gridCol w="1440160">
                  <a:extLst>
                    <a:ext uri="{9D8B030D-6E8A-4147-A177-3AD203B41FA5}">
                      <a16:colId xmlns:a16="http://schemas.microsoft.com/office/drawing/2014/main" val="20000"/>
                    </a:ext>
                  </a:extLst>
                </a:gridCol>
                <a:gridCol w="5760640">
                  <a:extLst>
                    <a:ext uri="{9D8B030D-6E8A-4147-A177-3AD203B41FA5}">
                      <a16:colId xmlns:a16="http://schemas.microsoft.com/office/drawing/2014/main" val="20001"/>
                    </a:ext>
                  </a:extLst>
                </a:gridCol>
                <a:gridCol w="1440160">
                  <a:extLst>
                    <a:ext uri="{9D8B030D-6E8A-4147-A177-3AD203B41FA5}">
                      <a16:colId xmlns:a16="http://schemas.microsoft.com/office/drawing/2014/main" val="20005"/>
                    </a:ext>
                  </a:extLst>
                </a:gridCol>
              </a:tblGrid>
              <a:tr h="284432">
                <a:tc gridSpan="2">
                  <a:txBody>
                    <a:bodyPr/>
                    <a:lstStyle/>
                    <a:p>
                      <a:pPr algn="ctr">
                        <a:spcBef>
                          <a:spcPts val="0"/>
                        </a:spcBef>
                        <a:spcAft>
                          <a:spcPts val="0"/>
                        </a:spcAft>
                      </a:pPr>
                      <a:r>
                        <a:rPr lang="en-US" sz="1200" kern="100" dirty="0">
                          <a:effectLst/>
                          <a:latin typeface="Arial" panose="020B0604020202020204" pitchFamily="34" charset="0"/>
                          <a:cs typeface="Arial" panose="020B0604020202020204" pitchFamily="34" charset="0"/>
                        </a:rPr>
                        <a:t>Combustible materials</a:t>
                      </a:r>
                      <a:endParaRPr lang="ko-KR" sz="1200" kern="100" dirty="0">
                        <a:solidFill>
                          <a:srgbClr val="000000"/>
                        </a:solidFill>
                        <a:effectLst/>
                        <a:latin typeface="Arial" panose="020B0604020202020204" pitchFamily="34" charset="0"/>
                        <a:ea typeface="바탕" panose="02030600000101010101" pitchFamily="18" charset="-127"/>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latinLnBrk="1"/>
                      <a:endParaRPr lang="ko-KR" altLang="en-US"/>
                    </a:p>
                  </a:txBody>
                  <a:tcPr/>
                </a:tc>
                <a:tc>
                  <a:txBody>
                    <a:bodyPr/>
                    <a:lstStyle/>
                    <a:p>
                      <a:pPr algn="ctr">
                        <a:spcBef>
                          <a:spcPts val="0"/>
                        </a:spcBef>
                        <a:spcAft>
                          <a:spcPts val="0"/>
                        </a:spcAft>
                      </a:pPr>
                      <a:r>
                        <a:rPr lang="en-US" altLang="ko-KR" sz="1200" kern="100" dirty="0">
                          <a:effectLst/>
                          <a:latin typeface="Arial" panose="020B0604020202020204" pitchFamily="34" charset="0"/>
                          <a:cs typeface="Arial" panose="020B0604020202020204" pitchFamily="34" charset="0"/>
                        </a:rPr>
                        <a:t>MJ/kg</a:t>
                      </a:r>
                      <a:endParaRPr lang="ko-KR" altLang="ko-KR" sz="1200" b="1" kern="100" dirty="0">
                        <a:solidFill>
                          <a:srgbClr val="000000"/>
                        </a:solidFill>
                        <a:effectLst/>
                        <a:latin typeface="Arial" panose="020B0604020202020204" pitchFamily="34" charset="0"/>
                        <a:ea typeface="바탕" panose="02030600000101010101" pitchFamily="18" charset="-127"/>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284432">
                <a:tc rowSpan="3">
                  <a:txBody>
                    <a:bodyPr/>
                    <a:lstStyle/>
                    <a:p>
                      <a:pPr algn="ctr">
                        <a:spcBef>
                          <a:spcPts val="0"/>
                        </a:spcBef>
                        <a:spcAft>
                          <a:spcPts val="0"/>
                        </a:spcAft>
                      </a:pPr>
                      <a:r>
                        <a:rPr lang="en-US" sz="1200" kern="100" dirty="0">
                          <a:effectLst/>
                          <a:latin typeface="Arial" panose="020B0604020202020204" pitchFamily="34" charset="0"/>
                          <a:cs typeface="Arial" panose="020B0604020202020204" pitchFamily="34" charset="0"/>
                        </a:rPr>
                        <a:t>Solid</a:t>
                      </a:r>
                      <a:endParaRPr lang="ko-KR" sz="1200" kern="100" dirty="0">
                        <a:solidFill>
                          <a:srgbClr val="000000"/>
                        </a:solidFill>
                        <a:effectLst/>
                        <a:latin typeface="Arial" panose="020B0604020202020204" pitchFamily="34" charset="0"/>
                        <a:ea typeface="바탕" panose="02030600000101010101" pitchFamily="18" charset="-127"/>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Wood</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sz="1200" kern="100" dirty="0">
                          <a:solidFill>
                            <a:schemeClr val="tx1"/>
                          </a:solidFill>
                          <a:effectLst/>
                          <a:latin typeface="Arial" panose="020B0604020202020204" pitchFamily="34" charset="0"/>
                          <a:ea typeface="+mn-ea"/>
                          <a:cs typeface="Arial" panose="020B0604020202020204" pitchFamily="34" charset="0"/>
                        </a:rPr>
                        <a:t>17.5</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84432">
                <a:tc vMerge="1">
                  <a:txBody>
                    <a:bodyPr/>
                    <a:lstStyle/>
                    <a:p>
                      <a:pPr latinLnBrk="1"/>
                      <a:endParaRPr lang="ko-KR" altLang="en-US"/>
                    </a:p>
                  </a:txBody>
                  <a:tcPr/>
                </a:tc>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Clothes, Cork, Cotton, Paper, cardboard, Silk, Straw, Wool</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20</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84432">
                <a:tc vMerge="1">
                  <a:txBody>
                    <a:bodyPr/>
                    <a:lstStyle/>
                    <a:p>
                      <a:pPr latinLnBrk="1"/>
                      <a:endParaRPr lang="ko-KR" altLang="en-US"/>
                    </a:p>
                  </a:txBody>
                  <a:tcPr/>
                </a:tc>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Carbon: </a:t>
                      </a:r>
                      <a:r>
                        <a:rPr lang="en-US" altLang="ko-KR" sz="1200" kern="100" dirty="0" err="1">
                          <a:solidFill>
                            <a:schemeClr val="tx1"/>
                          </a:solidFill>
                          <a:effectLst/>
                          <a:latin typeface="Arial" panose="020B0604020202020204" pitchFamily="34" charset="0"/>
                          <a:ea typeface="+mn-ea"/>
                          <a:cs typeface="Arial" panose="020B0604020202020204" pitchFamily="34" charset="0"/>
                        </a:rPr>
                        <a:t>Anthracit</a:t>
                      </a:r>
                      <a:r>
                        <a:rPr lang="en-US" altLang="ko-KR" sz="1200" kern="100" dirty="0">
                          <a:solidFill>
                            <a:schemeClr val="tx1"/>
                          </a:solidFill>
                          <a:effectLst/>
                          <a:latin typeface="Arial" panose="020B0604020202020204" pitchFamily="34" charset="0"/>
                          <a:ea typeface="+mn-ea"/>
                          <a:cs typeface="Arial" panose="020B0604020202020204" pitchFamily="34" charset="0"/>
                        </a:rPr>
                        <a:t>, Charcoal, Coal</a:t>
                      </a:r>
                      <a:endParaRPr lang="ko-KR" alt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30</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84432">
                <a:tc rowSpan="6">
                  <a:txBody>
                    <a:bodyPr/>
                    <a:lstStyle/>
                    <a:p>
                      <a:pPr algn="ctr">
                        <a:spcBef>
                          <a:spcPts val="0"/>
                        </a:spcBef>
                        <a:spcAft>
                          <a:spcPts val="0"/>
                        </a:spcAft>
                      </a:pPr>
                      <a:r>
                        <a:rPr lang="en-US" sz="1200" kern="100" dirty="0">
                          <a:effectLst/>
                          <a:latin typeface="Arial" panose="020B0604020202020204" pitchFamily="34" charset="0"/>
                          <a:cs typeface="Arial" panose="020B0604020202020204" pitchFamily="34" charset="0"/>
                        </a:rPr>
                        <a:t>Chemicals</a:t>
                      </a:r>
                      <a:endParaRPr lang="ko-KR" sz="1200" kern="100" dirty="0">
                        <a:solidFill>
                          <a:srgbClr val="000000"/>
                        </a:solidFill>
                        <a:effectLst/>
                        <a:latin typeface="Arial" panose="020B0604020202020204" pitchFamily="34" charset="0"/>
                        <a:ea typeface="바탕" panose="02030600000101010101" pitchFamily="18" charset="-127"/>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Methane, Ethane, Propane, Butane</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50</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284432">
                <a:tc vMerge="1">
                  <a:txBody>
                    <a:bodyPr/>
                    <a:lstStyle/>
                    <a:p>
                      <a:pPr latinLnBrk="1"/>
                      <a:endParaRPr lang="ko-KR" altLang="en-US"/>
                    </a:p>
                  </a:txBody>
                  <a:tcPr/>
                </a:tc>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Ethylene, </a:t>
                      </a:r>
                      <a:r>
                        <a:rPr lang="en-US" altLang="ko-KR" sz="1200" kern="100" dirty="0" err="1">
                          <a:solidFill>
                            <a:schemeClr val="tx1"/>
                          </a:solidFill>
                          <a:effectLst/>
                          <a:latin typeface="Arial" panose="020B0604020202020204" pitchFamily="34" charset="0"/>
                          <a:ea typeface="+mn-ea"/>
                          <a:cs typeface="Arial" panose="020B0604020202020204" pitchFamily="34" charset="0"/>
                        </a:rPr>
                        <a:t>Propylen</a:t>
                      </a:r>
                      <a:r>
                        <a:rPr lang="en-US" altLang="ko-KR" sz="1200" kern="100" dirty="0">
                          <a:solidFill>
                            <a:schemeClr val="tx1"/>
                          </a:solidFill>
                          <a:effectLst/>
                          <a:latin typeface="Arial" panose="020B0604020202020204" pitchFamily="34" charset="0"/>
                          <a:ea typeface="+mn-ea"/>
                          <a:cs typeface="Arial" panose="020B0604020202020204" pitchFamily="34" charset="0"/>
                        </a:rPr>
                        <a:t>, </a:t>
                      </a:r>
                      <a:r>
                        <a:rPr lang="en-US" altLang="ko-KR" sz="1200" kern="100" dirty="0" err="1">
                          <a:solidFill>
                            <a:schemeClr val="tx1"/>
                          </a:solidFill>
                          <a:effectLst/>
                          <a:latin typeface="Arial" panose="020B0604020202020204" pitchFamily="34" charset="0"/>
                          <a:ea typeface="+mn-ea"/>
                          <a:cs typeface="Arial" panose="020B0604020202020204" pitchFamily="34" charset="0"/>
                        </a:rPr>
                        <a:t>Butene</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45</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76872166"/>
                  </a:ext>
                </a:extLst>
              </a:tr>
              <a:tr h="284432">
                <a:tc vMerge="1">
                  <a:txBody>
                    <a:bodyPr/>
                    <a:lstStyle/>
                    <a:p>
                      <a:pPr latinLnBrk="1"/>
                      <a:endParaRPr lang="ko-KR" altLang="en-US"/>
                    </a:p>
                  </a:txBody>
                  <a:tcPr/>
                </a:tc>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Benzene, Toluene</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40</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63706199"/>
                  </a:ext>
                </a:extLst>
              </a:tr>
              <a:tr h="284432">
                <a:tc vMerge="1">
                  <a:txBody>
                    <a:bodyPr/>
                    <a:lstStyle/>
                    <a:p>
                      <a:pPr latinLnBrk="1"/>
                      <a:endParaRPr lang="ko-KR" altLang="en-US"/>
                    </a:p>
                  </a:txBody>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Methanol, Ethanol, Ethyl alcohol</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30</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94803917"/>
                  </a:ext>
                </a:extLst>
              </a:tr>
              <a:tr h="284432">
                <a:tc vMerge="1">
                  <a:txBody>
                    <a:bodyPr/>
                    <a:lstStyle/>
                    <a:p>
                      <a:pPr latinLnBrk="1"/>
                      <a:endParaRPr lang="ko-KR" altLang="en-US"/>
                    </a:p>
                  </a:txBody>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Gasoline, petroleum Diesel, Pure hydrocarbons</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45</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39879728"/>
                  </a:ext>
                </a:extLst>
              </a:tr>
              <a:tr h="284432">
                <a:tc vMerge="1">
                  <a:txBody>
                    <a:bodyPr/>
                    <a:lstStyle/>
                    <a:p>
                      <a:pPr latinLnBrk="1"/>
                      <a:endParaRPr lang="ko-KR" altLang="en-US"/>
                    </a:p>
                  </a:txBody>
                  <a:tcPr/>
                </a:tc>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Polyethylene, Polystyrene, Polypropylene</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40</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970923"/>
                  </a:ext>
                </a:extLst>
              </a:tr>
            </a:tbl>
          </a:graphicData>
        </a:graphic>
      </p:graphicFrame>
    </p:spTree>
    <p:extLst>
      <p:ext uri="{BB962C8B-B14F-4D97-AF65-F5344CB8AC3E}">
        <p14:creationId xmlns:p14="http://schemas.microsoft.com/office/powerpoint/2010/main" val="2381778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ea typeface="굴림" panose="020B0600000101010101" pitchFamily="50" charset="-127"/>
              </a:rPr>
              <a:t>Fire Load</a:t>
            </a:r>
            <a:endParaRPr lang="en-US" altLang="ko-KR" dirty="0"/>
          </a:p>
          <a:p>
            <a:pPr lvl="1"/>
            <a:r>
              <a:rPr lang="en-US" altLang="ko-KR" dirty="0">
                <a:ea typeface="굴림" panose="020B0600000101010101" pitchFamily="50" charset="-127"/>
              </a:rPr>
              <a:t>Fire load in buildings is usually expressed as </a:t>
            </a:r>
            <a:r>
              <a:rPr lang="en-US" altLang="ko-KR" sz="1400" b="1" dirty="0">
                <a:solidFill>
                  <a:srgbClr val="CC3300"/>
                </a:solidFill>
                <a:ea typeface="굴림" panose="020B0600000101010101" pitchFamily="50" charset="-127"/>
              </a:rPr>
              <a:t>Fire Load Energy Density per floor area(MJ/m</a:t>
            </a:r>
            <a:r>
              <a:rPr lang="en-US" altLang="ko-KR" sz="1400" b="1" baseline="30000" dirty="0">
                <a:solidFill>
                  <a:srgbClr val="CC3300"/>
                </a:solidFill>
                <a:ea typeface="굴림" panose="020B0600000101010101" pitchFamily="50" charset="-127"/>
              </a:rPr>
              <a:t>2</a:t>
            </a:r>
            <a:r>
              <a:rPr lang="en-US" altLang="ko-KR" sz="1400" b="1" dirty="0">
                <a:solidFill>
                  <a:srgbClr val="CC3300"/>
                </a:solidFill>
                <a:ea typeface="굴림" panose="020B0600000101010101" pitchFamily="50" charset="-127"/>
              </a:rPr>
              <a:t>).</a:t>
            </a:r>
          </a:p>
          <a:p>
            <a:pPr lvl="2"/>
            <a:r>
              <a:rPr lang="en-US" altLang="ko-KR" dirty="0">
                <a:ea typeface="굴림" panose="020B0600000101010101" pitchFamily="50" charset="-127"/>
              </a:rPr>
              <a:t>Note that some references express fire load as energy density per total room bounding surfaces.</a:t>
            </a:r>
          </a:p>
          <a:p>
            <a:pPr lvl="2"/>
            <a:endParaRPr lang="en-US" altLang="ko-KR" dirty="0">
              <a:ea typeface="굴림" panose="020B0600000101010101" pitchFamily="50" charset="-127"/>
            </a:endParaRPr>
          </a:p>
          <a:p>
            <a:pPr lvl="0"/>
            <a:r>
              <a:rPr lang="en-US" altLang="ko-KR" dirty="0">
                <a:ea typeface="굴림" panose="020B0600000101010101" pitchFamily="50" charset="-127"/>
              </a:rPr>
              <a:t>Design Fire Load</a:t>
            </a:r>
          </a:p>
          <a:p>
            <a:pPr lvl="1" eaLnBrk="1" hangingPunct="1"/>
            <a:r>
              <a:rPr lang="en-US" altLang="ko-KR" dirty="0">
                <a:ea typeface="굴림" panose="020B0600000101010101" pitchFamily="50" charset="-127"/>
              </a:rPr>
              <a:t>should be determined in a similar way to design loads </a:t>
            </a:r>
          </a:p>
          <a:p>
            <a:pPr lvl="2" eaLnBrk="1" hangingPunct="1"/>
            <a:r>
              <a:rPr lang="en-US" altLang="ko-KR" dirty="0">
                <a:solidFill>
                  <a:srgbClr val="CC3300"/>
                </a:solidFill>
                <a:ea typeface="굴림" panose="020B0600000101010101" pitchFamily="50" charset="-127"/>
              </a:rPr>
              <a:t>Earthquake load  vs. Extreme likely design fire scenario</a:t>
            </a:r>
          </a:p>
          <a:p>
            <a:pPr lvl="1" eaLnBrk="1" hangingPunct="1"/>
            <a:r>
              <a:rPr lang="en-US" altLang="ko-KR" dirty="0">
                <a:ea typeface="굴림" panose="020B0600000101010101" pitchFamily="50" charset="-127"/>
              </a:rPr>
              <a:t>should reflect </a:t>
            </a:r>
            <a:r>
              <a:rPr lang="en-US" altLang="ko-KR" dirty="0">
                <a:solidFill>
                  <a:srgbClr val="CC3300"/>
                </a:solidFill>
                <a:ea typeface="굴림" panose="020B0600000101010101" pitchFamily="50" charset="-127"/>
              </a:rPr>
              <a:t>almost the maximum fire load expected in building life</a:t>
            </a:r>
          </a:p>
          <a:p>
            <a:pPr lvl="1" eaLnBrk="1" hangingPunct="1"/>
            <a:r>
              <a:rPr lang="en-US" altLang="ko-KR" dirty="0">
                <a:ea typeface="굴림" panose="020B0600000101010101" pitchFamily="50" charset="-127"/>
              </a:rPr>
              <a:t>Both fixed and moveable fire loads should be included.</a:t>
            </a:r>
          </a:p>
          <a:p>
            <a:pPr lvl="1" eaLnBrk="1" hangingPunct="1"/>
            <a:r>
              <a:rPr lang="en-US" altLang="ko-KR" dirty="0">
                <a:solidFill>
                  <a:srgbClr val="CC3300"/>
                </a:solidFill>
                <a:ea typeface="굴림" panose="020B0600000101010101" pitchFamily="50" charset="-127"/>
              </a:rPr>
              <a:t>Fire load densities </a:t>
            </a:r>
            <a:r>
              <a:rPr lang="en-US" altLang="ko-KR" dirty="0" err="1">
                <a:ea typeface="굴림" panose="020B0600000101010101" pitchFamily="50" charset="-127"/>
              </a:rPr>
              <a:t>qf,k</a:t>
            </a:r>
            <a:r>
              <a:rPr lang="en-US" altLang="ko-KR" dirty="0">
                <a:ea typeface="굴림" panose="020B0600000101010101" pitchFamily="50" charset="-127"/>
              </a:rPr>
              <a:t> [MJ/m²] for different occupancies in EUROCODE 1</a:t>
            </a:r>
          </a:p>
          <a:p>
            <a:pPr lvl="1" eaLnBrk="1" hangingPunct="1"/>
            <a:endParaRPr lang="en-US" altLang="ko-KR" dirty="0">
              <a:ea typeface="굴림" panose="020B0600000101010101" pitchFamily="50" charset="-127"/>
            </a:endParaRP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Fire and Heat</a:t>
            </a:r>
          </a:p>
        </p:txBody>
      </p:sp>
      <p:graphicFrame>
        <p:nvGraphicFramePr>
          <p:cNvPr id="4" name="표 3"/>
          <p:cNvGraphicFramePr>
            <a:graphicFrameLocks noGrp="1"/>
          </p:cNvGraphicFramePr>
          <p:nvPr>
            <p:extLst>
              <p:ext uri="{D42A27DB-BD31-4B8C-83A1-F6EECF244321}">
                <p14:modId xmlns:p14="http://schemas.microsoft.com/office/powerpoint/2010/main" val="1029129287"/>
              </p:ext>
            </p:extLst>
          </p:nvPr>
        </p:nvGraphicFramePr>
        <p:xfrm>
          <a:off x="1026220" y="4284687"/>
          <a:ext cx="8640960" cy="2844320"/>
        </p:xfrm>
        <a:graphic>
          <a:graphicData uri="http://schemas.openxmlformats.org/drawingml/2006/table">
            <a:tbl>
              <a:tblPr firstRow="1" firstCol="1" bandRow="1">
                <a:tableStyleId>{2D5ABB26-0587-4C30-8999-92F81FD0307C}</a:tableStyleId>
              </a:tblPr>
              <a:tblGrid>
                <a:gridCol w="3600400">
                  <a:extLst>
                    <a:ext uri="{9D8B030D-6E8A-4147-A177-3AD203B41FA5}">
                      <a16:colId xmlns:a16="http://schemas.microsoft.com/office/drawing/2014/main" val="20001"/>
                    </a:ext>
                  </a:extLst>
                </a:gridCol>
                <a:gridCol w="2556284">
                  <a:extLst>
                    <a:ext uri="{9D8B030D-6E8A-4147-A177-3AD203B41FA5}">
                      <a16:colId xmlns:a16="http://schemas.microsoft.com/office/drawing/2014/main" val="3164841568"/>
                    </a:ext>
                  </a:extLst>
                </a:gridCol>
                <a:gridCol w="2484276">
                  <a:extLst>
                    <a:ext uri="{9D8B030D-6E8A-4147-A177-3AD203B41FA5}">
                      <a16:colId xmlns:a16="http://schemas.microsoft.com/office/drawing/2014/main" val="20005"/>
                    </a:ext>
                  </a:extLst>
                </a:gridCol>
              </a:tblGrid>
              <a:tr h="284432">
                <a:tc>
                  <a:txBody>
                    <a:bodyPr/>
                    <a:lstStyle/>
                    <a:p>
                      <a:pPr algn="ctr">
                        <a:spcBef>
                          <a:spcPts val="0"/>
                        </a:spcBef>
                        <a:spcAft>
                          <a:spcPts val="0"/>
                        </a:spcAft>
                      </a:pPr>
                      <a:r>
                        <a:rPr lang="en-US" altLang="ko-KR" sz="1200" kern="100" dirty="0">
                          <a:effectLst/>
                        </a:rPr>
                        <a:t>Occupancy</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Bef>
                          <a:spcPts val="0"/>
                        </a:spcBef>
                        <a:spcAft>
                          <a:spcPts val="0"/>
                        </a:spcAft>
                      </a:pPr>
                      <a:r>
                        <a:rPr lang="en-US" altLang="ko-KR" sz="1200" kern="100" dirty="0">
                          <a:effectLst/>
                        </a:rPr>
                        <a:t>Average (MJ/kg)</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Bef>
                          <a:spcPts val="0"/>
                        </a:spcBef>
                        <a:spcAft>
                          <a:spcPts val="0"/>
                        </a:spcAft>
                      </a:pPr>
                      <a:r>
                        <a:rPr lang="en-US" altLang="ko-KR" sz="1200" kern="100" dirty="0">
                          <a:effectLst/>
                        </a:rPr>
                        <a:t>80% </a:t>
                      </a:r>
                      <a:r>
                        <a:rPr lang="en-US" altLang="ko-KR" sz="1200" kern="100" dirty="0" err="1">
                          <a:effectLst/>
                        </a:rPr>
                        <a:t>Fractile</a:t>
                      </a:r>
                      <a:r>
                        <a:rPr lang="en-US" altLang="ko-KR" sz="1200" kern="100" dirty="0">
                          <a:effectLst/>
                        </a:rPr>
                        <a:t> (MJ/kg)</a:t>
                      </a:r>
                      <a:endParaRPr lang="ko-KR" alt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284432">
                <a:tc>
                  <a:txBody>
                    <a:bodyPr/>
                    <a:lstStyle/>
                    <a:p>
                      <a:pPr algn="ctr">
                        <a:spcBef>
                          <a:spcPts val="0"/>
                        </a:spcBef>
                        <a:spcAft>
                          <a:spcPts val="0"/>
                        </a:spcAft>
                      </a:pPr>
                      <a:r>
                        <a:rPr lang="en-US" altLang="ko-KR" sz="1200" kern="100" dirty="0">
                          <a:effectLst/>
                        </a:rPr>
                        <a:t>Dwelling</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780</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948</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84432">
                <a:tc>
                  <a:txBody>
                    <a:bodyPr/>
                    <a:lstStyle/>
                    <a:p>
                      <a:pPr algn="ctr"/>
                      <a:r>
                        <a:rPr lang="en-US" altLang="ko-KR" sz="1200" kern="100" dirty="0">
                          <a:effectLst/>
                        </a:rPr>
                        <a:t>Hospital</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230</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280</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84432">
                <a:tc>
                  <a:txBody>
                    <a:bodyPr/>
                    <a:lstStyle/>
                    <a:p>
                      <a:pPr algn="ctr"/>
                      <a:r>
                        <a:rPr lang="en-US" altLang="ko-KR" sz="1200" kern="100" dirty="0">
                          <a:effectLst/>
                        </a:rPr>
                        <a:t>Hotel</a:t>
                      </a:r>
                      <a:endParaRPr lang="ko-KR" alt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310</a:t>
                      </a:r>
                      <a:endParaRPr lang="ko-KR" alt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377</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84432">
                <a:tc>
                  <a:txBody>
                    <a:bodyPr/>
                    <a:lstStyle/>
                    <a:p>
                      <a:pPr algn="ctr"/>
                      <a:r>
                        <a:rPr lang="en-US" altLang="ko-KR" sz="1200" kern="100" dirty="0">
                          <a:effectLst/>
                        </a:rPr>
                        <a:t>Library</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1500</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1824</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284432">
                <a:tc>
                  <a:txBody>
                    <a:bodyPr/>
                    <a:lstStyle/>
                    <a:p>
                      <a:pPr algn="ctr"/>
                      <a:r>
                        <a:rPr lang="en-US" altLang="ko-KR" sz="1200" kern="100" dirty="0">
                          <a:effectLst/>
                        </a:rPr>
                        <a:t>Office</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420</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511</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76872166"/>
                  </a:ext>
                </a:extLst>
              </a:tr>
              <a:tr h="284432">
                <a:tc>
                  <a:txBody>
                    <a:bodyPr/>
                    <a:lstStyle/>
                    <a:p>
                      <a:pPr algn="ctr"/>
                      <a:r>
                        <a:rPr lang="en-US" altLang="ko-KR" sz="1200" kern="100" dirty="0">
                          <a:effectLst/>
                        </a:rPr>
                        <a:t>Classroom of a school</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285</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347</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63706199"/>
                  </a:ext>
                </a:extLst>
              </a:tr>
              <a:tr h="284432">
                <a:tc>
                  <a:txBody>
                    <a:bodyPr/>
                    <a:lstStyle/>
                    <a:p>
                      <a:pPr algn="ctr">
                        <a:spcBef>
                          <a:spcPts val="0"/>
                        </a:spcBef>
                        <a:spcAft>
                          <a:spcPts val="0"/>
                        </a:spcAft>
                      </a:pPr>
                      <a:r>
                        <a:rPr lang="en-US" altLang="ko-KR" sz="1200" kern="100" dirty="0">
                          <a:effectLst/>
                        </a:rPr>
                        <a:t>Shopping </a:t>
                      </a:r>
                      <a:r>
                        <a:rPr lang="en-US" altLang="ko-KR" sz="1200" kern="100" dirty="0" err="1">
                          <a:effectLst/>
                        </a:rPr>
                        <a:t>centre</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600</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730</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94803917"/>
                  </a:ext>
                </a:extLst>
              </a:tr>
              <a:tr h="284432">
                <a:tc>
                  <a:txBody>
                    <a:bodyPr/>
                    <a:lstStyle/>
                    <a:p>
                      <a:pPr algn="ctr">
                        <a:spcBef>
                          <a:spcPts val="0"/>
                        </a:spcBef>
                        <a:spcAft>
                          <a:spcPts val="0"/>
                        </a:spcAft>
                      </a:pPr>
                      <a:r>
                        <a:rPr lang="en-US" altLang="ko-KR" sz="1200" kern="100" dirty="0">
                          <a:effectLst/>
                        </a:rPr>
                        <a:t>Theatre (cinema)</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300</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365</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39879728"/>
                  </a:ext>
                </a:extLst>
              </a:tr>
              <a:tr h="284432">
                <a:tc>
                  <a:txBody>
                    <a:bodyPr/>
                    <a:lstStyle/>
                    <a:p>
                      <a:pPr algn="ctr"/>
                      <a:r>
                        <a:rPr lang="en-US" altLang="ko-KR" sz="1200" kern="100" dirty="0">
                          <a:effectLst/>
                        </a:rPr>
                        <a:t>Transport (public space)</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100</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122</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20970923"/>
                  </a:ext>
                </a:extLst>
              </a:tr>
            </a:tbl>
          </a:graphicData>
        </a:graphic>
      </p:graphicFrame>
    </p:spTree>
    <p:extLst>
      <p:ext uri="{BB962C8B-B14F-4D97-AF65-F5344CB8AC3E}">
        <p14:creationId xmlns:p14="http://schemas.microsoft.com/office/powerpoint/2010/main" val="1097229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7" y="1078670"/>
            <a:ext cx="10401762" cy="3890094"/>
          </a:xfrm>
        </p:spPr>
        <p:txBody>
          <a:bodyPr/>
          <a:lstStyle/>
          <a:p>
            <a:r>
              <a:rPr lang="en-US" altLang="ko-KR" dirty="0">
                <a:ea typeface="굴림" panose="020B0600000101010101" pitchFamily="50" charset="-127"/>
              </a:rPr>
              <a:t>Heat Release Rate &amp; t-squared Fires</a:t>
            </a:r>
            <a:endParaRPr lang="en-US" altLang="ko-KR" dirty="0"/>
          </a:p>
          <a:p>
            <a:pPr lvl="1"/>
            <a:r>
              <a:rPr lang="en-US" altLang="ko-KR" b="1" dirty="0">
                <a:solidFill>
                  <a:srgbClr val="CC3300"/>
                </a:solidFill>
                <a:ea typeface="굴림" panose="020B0600000101010101" pitchFamily="50" charset="-127"/>
              </a:rPr>
              <a:t>Heat release rate (HRR)</a:t>
            </a:r>
          </a:p>
          <a:p>
            <a:pPr lvl="2"/>
            <a:r>
              <a:rPr lang="en-US" altLang="ko-KR" dirty="0">
                <a:ea typeface="굴림" panose="020B0600000101010101" pitchFamily="50" charset="-127"/>
              </a:rPr>
              <a:t>The HRR (MW) can be calculated by the amount of heat (MJ) released in a certain time (s).</a:t>
            </a:r>
          </a:p>
          <a:p>
            <a:pPr lvl="2"/>
            <a:endParaRPr lang="en-US" altLang="ko-KR" dirty="0">
              <a:ea typeface="굴림" panose="020B0600000101010101" pitchFamily="50" charset="-127"/>
            </a:endParaRPr>
          </a:p>
          <a:p>
            <a:pPr marL="719137" lvl="2" indent="0">
              <a:buNone/>
            </a:pPr>
            <a:r>
              <a:rPr lang="en-US" altLang="ko-KR" i="1" dirty="0">
                <a:ea typeface="굴림" panose="020B0600000101010101" pitchFamily="50" charset="-127"/>
              </a:rPr>
              <a:t>		Q </a:t>
            </a:r>
            <a:r>
              <a:rPr lang="en-US" altLang="ko-KR" dirty="0">
                <a:ea typeface="굴림" panose="020B0600000101010101" pitchFamily="50" charset="-127"/>
              </a:rPr>
              <a:t>= </a:t>
            </a:r>
            <a:r>
              <a:rPr lang="en-US" altLang="ko-KR" i="1" dirty="0">
                <a:ea typeface="굴림" panose="020B0600000101010101" pitchFamily="50" charset="-127"/>
              </a:rPr>
              <a:t>E/t</a:t>
            </a:r>
            <a:endParaRPr lang="en-US" altLang="ko-KR" dirty="0">
              <a:ea typeface="굴림" panose="020B0600000101010101" pitchFamily="50" charset="-127"/>
            </a:endParaRPr>
          </a:p>
          <a:p>
            <a:pPr lvl="3" eaLnBrk="1" hangingPunct="1"/>
            <a:r>
              <a:rPr lang="en-US" altLang="ko-KR" i="1" dirty="0">
                <a:ea typeface="굴림" panose="020B0600000101010101" pitchFamily="50" charset="-127"/>
              </a:rPr>
              <a:t>E </a:t>
            </a:r>
            <a:r>
              <a:rPr lang="en-US" altLang="ko-KR" dirty="0">
                <a:ea typeface="굴림" panose="020B0600000101010101" pitchFamily="50" charset="-127"/>
              </a:rPr>
              <a:t>is the total energy contained in the fuel (MJ)</a:t>
            </a:r>
          </a:p>
          <a:p>
            <a:pPr lvl="3" eaLnBrk="1" hangingPunct="1"/>
            <a:r>
              <a:rPr lang="en-US" altLang="ko-KR" i="1" dirty="0">
                <a:ea typeface="굴림" panose="020B0600000101010101" pitchFamily="50" charset="-127"/>
              </a:rPr>
              <a:t>t </a:t>
            </a:r>
            <a:r>
              <a:rPr lang="en-US" altLang="ko-KR" dirty="0">
                <a:ea typeface="굴림" panose="020B0600000101010101" pitchFamily="50" charset="-127"/>
              </a:rPr>
              <a:t>is the duration of the burning (s)</a:t>
            </a:r>
            <a:endParaRPr lang="en-CA" altLang="ko-KR" dirty="0">
              <a:ea typeface="굴림" panose="020B0600000101010101" pitchFamily="50" charset="-127"/>
            </a:endParaRPr>
          </a:p>
          <a:p>
            <a:pPr lvl="2"/>
            <a:endParaRPr lang="en-US" altLang="ko-KR" dirty="0">
              <a:ea typeface="굴림" panose="020B0600000101010101" pitchFamily="50" charset="-127"/>
            </a:endParaRPr>
          </a:p>
          <a:p>
            <a:pPr lvl="1"/>
            <a:r>
              <a:rPr lang="en-US" altLang="ko-KR" b="1" dirty="0">
                <a:solidFill>
                  <a:srgbClr val="CC3300"/>
                </a:solidFill>
                <a:ea typeface="굴림" panose="020B0600000101010101" pitchFamily="50" charset="-127"/>
              </a:rPr>
              <a:t>t-squared fires</a:t>
            </a:r>
            <a:r>
              <a:rPr lang="en-US" altLang="ko-KR" b="1" i="1" dirty="0">
                <a:solidFill>
                  <a:srgbClr val="CC3300"/>
                </a:solidFill>
                <a:ea typeface="굴림" panose="020B0600000101010101" pitchFamily="50" charset="-127"/>
              </a:rPr>
              <a:t> </a:t>
            </a:r>
          </a:p>
          <a:p>
            <a:pPr lvl="2"/>
            <a:r>
              <a:rPr lang="en-US" altLang="ko-KR" dirty="0">
                <a:ea typeface="굴림" panose="020B0600000101010101" pitchFamily="50" charset="-127"/>
              </a:rPr>
              <a:t>characterized by a parabolic curve with the HRR proportional to the time squared</a:t>
            </a:r>
          </a:p>
          <a:p>
            <a:pPr marL="719137" lvl="2" indent="0">
              <a:buNone/>
            </a:pPr>
            <a:endParaRPr lang="en-US" altLang="ko-KR" i="1" dirty="0">
              <a:ea typeface="굴림" panose="020B0600000101010101" pitchFamily="50" charset="-127"/>
            </a:endParaRPr>
          </a:p>
          <a:p>
            <a:pPr marL="719137" lvl="2" indent="0">
              <a:buNone/>
            </a:pPr>
            <a:r>
              <a:rPr lang="en-US" altLang="ko-KR" i="1" dirty="0">
                <a:ea typeface="굴림" panose="020B0600000101010101" pitchFamily="50" charset="-127"/>
              </a:rPr>
              <a:t>		Q = (t/k)</a:t>
            </a:r>
            <a:r>
              <a:rPr lang="en-US" altLang="ko-KR" i="1" baseline="30000" dirty="0">
                <a:ea typeface="굴림" panose="020B0600000101010101" pitchFamily="50" charset="-127"/>
              </a:rPr>
              <a:t>2 </a:t>
            </a:r>
            <a:r>
              <a:rPr lang="en-US" altLang="ko-KR" i="1" dirty="0">
                <a:ea typeface="굴림" panose="020B0600000101010101" pitchFamily="50" charset="-127"/>
              </a:rPr>
              <a:t>= (</a:t>
            </a:r>
            <a:r>
              <a:rPr lang="en-US" altLang="ko-KR" i="1" dirty="0">
                <a:ea typeface="굴림" panose="020B0600000101010101" pitchFamily="50" charset="-127"/>
                <a:sym typeface="Symbol" panose="05050102010706020507" pitchFamily="18" charset="2"/>
              </a:rPr>
              <a:t></a:t>
            </a:r>
            <a:r>
              <a:rPr lang="en-US" altLang="ko-KR" i="1" dirty="0">
                <a:ea typeface="굴림" panose="020B0600000101010101" pitchFamily="50" charset="-127"/>
              </a:rPr>
              <a:t> t)</a:t>
            </a:r>
            <a:r>
              <a:rPr lang="en-US" altLang="ko-KR" i="1" baseline="30000" dirty="0">
                <a:ea typeface="굴림" panose="020B0600000101010101" pitchFamily="50" charset="-127"/>
              </a:rPr>
              <a:t>2</a:t>
            </a:r>
          </a:p>
          <a:p>
            <a:pPr marL="1308100" lvl="3" indent="-228600"/>
            <a:r>
              <a:rPr lang="en-US" altLang="ko-KR" i="1" dirty="0">
                <a:ea typeface="굴림" panose="020B0600000101010101" pitchFamily="50" charset="-127"/>
              </a:rPr>
              <a:t>Q </a:t>
            </a:r>
            <a:r>
              <a:rPr lang="en-US" altLang="ko-KR" dirty="0">
                <a:ea typeface="굴림" panose="020B0600000101010101" pitchFamily="50" charset="-127"/>
              </a:rPr>
              <a:t>is the HRR (MW), </a:t>
            </a:r>
            <a:r>
              <a:rPr lang="en-US" altLang="ko-KR" i="1" dirty="0">
                <a:ea typeface="굴림" panose="020B0600000101010101" pitchFamily="50" charset="-127"/>
              </a:rPr>
              <a:t>t </a:t>
            </a:r>
            <a:r>
              <a:rPr lang="en-US" altLang="ko-KR" dirty="0">
                <a:ea typeface="굴림" panose="020B0600000101010101" pitchFamily="50" charset="-127"/>
              </a:rPr>
              <a:t>is the time (s),</a:t>
            </a:r>
          </a:p>
          <a:p>
            <a:pPr marL="1308100" lvl="3" indent="-228600"/>
            <a:r>
              <a:rPr lang="en-US" altLang="ko-KR" i="1" dirty="0">
                <a:ea typeface="굴림" panose="020B0600000101010101" pitchFamily="50" charset="-127"/>
              </a:rPr>
              <a:t>k </a:t>
            </a:r>
            <a:r>
              <a:rPr lang="en-US" altLang="ko-KR" dirty="0">
                <a:ea typeface="굴림" panose="020B0600000101010101" pitchFamily="50" charset="-127"/>
              </a:rPr>
              <a:t>is the growth constant (s/MW</a:t>
            </a:r>
            <a:r>
              <a:rPr lang="en-US" altLang="ko-KR" baseline="30000" dirty="0">
                <a:ea typeface="굴림" panose="020B0600000101010101" pitchFamily="50" charset="-127"/>
              </a:rPr>
              <a:t>1/2</a:t>
            </a:r>
            <a:r>
              <a:rPr lang="en-US" altLang="ko-KR" dirty="0">
                <a:ea typeface="굴림" panose="020B0600000101010101" pitchFamily="50" charset="-127"/>
              </a:rPr>
              <a:t>), and </a:t>
            </a:r>
            <a:r>
              <a:rPr lang="en-US" altLang="ko-KR" i="1" dirty="0">
                <a:ea typeface="굴림" panose="020B0600000101010101" pitchFamily="50" charset="-127"/>
                <a:sym typeface="Symbol" panose="05050102010706020507" pitchFamily="18" charset="2"/>
              </a:rPr>
              <a:t></a:t>
            </a:r>
            <a:r>
              <a:rPr lang="en-US" altLang="ko-KR" i="1" dirty="0">
                <a:ea typeface="굴림" panose="020B0600000101010101" pitchFamily="50" charset="-127"/>
              </a:rPr>
              <a:t> </a:t>
            </a:r>
            <a:r>
              <a:rPr lang="en-US" altLang="ko-KR" dirty="0">
                <a:ea typeface="굴림" panose="020B0600000101010101" pitchFamily="50" charset="-127"/>
              </a:rPr>
              <a:t>is the fire intensity coefficient (MW/s</a:t>
            </a:r>
            <a:r>
              <a:rPr lang="en-US" altLang="ko-KR" baseline="30000" dirty="0">
                <a:ea typeface="굴림" panose="020B0600000101010101" pitchFamily="50" charset="-127"/>
              </a:rPr>
              <a:t>2</a:t>
            </a:r>
            <a:r>
              <a:rPr lang="en-US" altLang="ko-KR" dirty="0">
                <a:ea typeface="굴림" panose="020B0600000101010101" pitchFamily="50" charset="-127"/>
              </a:rPr>
              <a:t>)</a:t>
            </a:r>
          </a:p>
          <a:p>
            <a:pPr lvl="1"/>
            <a:endParaRPr lang="en-US" altLang="ko-KR" b="0"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Fire and Heat</a:t>
            </a:r>
          </a:p>
        </p:txBody>
      </p:sp>
      <p:graphicFrame>
        <p:nvGraphicFramePr>
          <p:cNvPr id="7" name="표 6"/>
          <p:cNvGraphicFramePr>
            <a:graphicFrameLocks noGrp="1"/>
          </p:cNvGraphicFramePr>
          <p:nvPr>
            <p:extLst>
              <p:ext uri="{D42A27DB-BD31-4B8C-83A1-F6EECF244321}">
                <p14:modId xmlns:p14="http://schemas.microsoft.com/office/powerpoint/2010/main" val="2503624257"/>
              </p:ext>
            </p:extLst>
          </p:nvPr>
        </p:nvGraphicFramePr>
        <p:xfrm>
          <a:off x="666181" y="4860751"/>
          <a:ext cx="9390695" cy="2453849"/>
        </p:xfrm>
        <a:graphic>
          <a:graphicData uri="http://schemas.openxmlformats.org/drawingml/2006/table">
            <a:tbl>
              <a:tblPr firstRow="1" firstCol="1" bandRow="1">
                <a:tableStyleId>{2D5ABB26-0587-4C30-8999-92F81FD0307C}</a:tableStyleId>
              </a:tblPr>
              <a:tblGrid>
                <a:gridCol w="1692187">
                  <a:extLst>
                    <a:ext uri="{9D8B030D-6E8A-4147-A177-3AD203B41FA5}">
                      <a16:colId xmlns:a16="http://schemas.microsoft.com/office/drawing/2014/main" val="20001"/>
                    </a:ext>
                  </a:extLst>
                </a:gridCol>
                <a:gridCol w="1698897">
                  <a:extLst>
                    <a:ext uri="{9D8B030D-6E8A-4147-A177-3AD203B41FA5}">
                      <a16:colId xmlns:a16="http://schemas.microsoft.com/office/drawing/2014/main" val="3164841568"/>
                    </a:ext>
                  </a:extLst>
                </a:gridCol>
                <a:gridCol w="2009515">
                  <a:extLst>
                    <a:ext uri="{9D8B030D-6E8A-4147-A177-3AD203B41FA5}">
                      <a16:colId xmlns:a16="http://schemas.microsoft.com/office/drawing/2014/main" val="2586142453"/>
                    </a:ext>
                  </a:extLst>
                </a:gridCol>
                <a:gridCol w="3990096">
                  <a:extLst>
                    <a:ext uri="{9D8B030D-6E8A-4147-A177-3AD203B41FA5}">
                      <a16:colId xmlns:a16="http://schemas.microsoft.com/office/drawing/2014/main" val="20005"/>
                    </a:ext>
                  </a:extLst>
                </a:gridCol>
              </a:tblGrid>
              <a:tr h="373083">
                <a:tc>
                  <a:txBody>
                    <a:bodyPr/>
                    <a:lstStyle/>
                    <a:p>
                      <a:pPr algn="ctr">
                        <a:spcBef>
                          <a:spcPts val="0"/>
                        </a:spcBef>
                        <a:spcAft>
                          <a:spcPts val="0"/>
                        </a:spcAft>
                      </a:pPr>
                      <a:r>
                        <a:rPr lang="en-US" altLang="ko-KR" sz="1200" b="1" kern="100" dirty="0">
                          <a:solidFill>
                            <a:schemeClr val="tx1"/>
                          </a:solidFill>
                          <a:effectLst/>
                          <a:latin typeface="Arial" panose="020B0604020202020204" pitchFamily="34" charset="0"/>
                          <a:ea typeface="+mn-ea"/>
                          <a:cs typeface="Arial" panose="020B0604020202020204" pitchFamily="34" charset="0"/>
                        </a:rPr>
                        <a:t>Fire Growth Rate</a:t>
                      </a:r>
                      <a:endParaRPr lang="ko-KR" sz="1200" b="1"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Bef>
                          <a:spcPts val="0"/>
                        </a:spcBef>
                        <a:spcAft>
                          <a:spcPts val="0"/>
                        </a:spcAft>
                      </a:pPr>
                      <a:r>
                        <a:rPr lang="en-US" altLang="ko-KR" sz="1200" b="1" kern="100" dirty="0">
                          <a:solidFill>
                            <a:schemeClr val="tx1"/>
                          </a:solidFill>
                          <a:effectLst/>
                          <a:latin typeface="Arial" panose="020B0604020202020204" pitchFamily="34" charset="0"/>
                          <a:ea typeface="+mn-ea"/>
                          <a:cs typeface="Arial" panose="020B0604020202020204" pitchFamily="34" charset="0"/>
                        </a:rPr>
                        <a:t>Growth Constant</a:t>
                      </a:r>
                      <a:endParaRPr lang="ko-KR" sz="1200" b="1"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Bef>
                          <a:spcPts val="0"/>
                        </a:spcBef>
                        <a:spcAft>
                          <a:spcPts val="0"/>
                        </a:spcAft>
                      </a:pPr>
                      <a:r>
                        <a:rPr lang="en-US" altLang="ko-KR" sz="1200" b="1" kern="100" dirty="0">
                          <a:solidFill>
                            <a:schemeClr val="tx1"/>
                          </a:solidFill>
                          <a:effectLst/>
                          <a:latin typeface="Arial" panose="020B0604020202020204" pitchFamily="34" charset="0"/>
                          <a:ea typeface="+mn-ea"/>
                          <a:cs typeface="Arial" panose="020B0604020202020204" pitchFamily="34" charset="0"/>
                        </a:rPr>
                        <a:t>Fire Intensity Coefficient</a:t>
                      </a:r>
                      <a:endParaRPr lang="ko-KR" sz="1200" b="1"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spcBef>
                          <a:spcPts val="0"/>
                        </a:spcBef>
                        <a:spcAft>
                          <a:spcPts val="0"/>
                        </a:spcAft>
                      </a:pPr>
                      <a:r>
                        <a:rPr lang="en-US" altLang="ko-KR" sz="1200" b="1" kern="100" dirty="0">
                          <a:solidFill>
                            <a:schemeClr val="tx1"/>
                          </a:solidFill>
                          <a:effectLst/>
                          <a:latin typeface="Arial" panose="020B0604020202020204" pitchFamily="34" charset="0"/>
                          <a:ea typeface="+mn-ea"/>
                          <a:cs typeface="Arial" panose="020B0604020202020204" pitchFamily="34" charset="0"/>
                        </a:rPr>
                        <a:t>Typical Real Fire </a:t>
                      </a:r>
                      <a:endParaRPr lang="ko-KR" altLang="ko-KR" sz="1200" b="1"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1"/>
                  </a:ext>
                </a:extLst>
              </a:tr>
              <a:tr h="440006">
                <a:tc>
                  <a:txBody>
                    <a:bodyPr/>
                    <a:lstStyle/>
                    <a:p>
                      <a:pPr algn="ctr">
                        <a:spcBef>
                          <a:spcPts val="0"/>
                        </a:spcBef>
                        <a:spcAft>
                          <a:spcPts val="0"/>
                        </a:spcAft>
                        <a:buNone/>
                      </a:pPr>
                      <a:r>
                        <a:rPr lang="en-US" altLang="ko-KR" sz="1200" kern="100" dirty="0">
                          <a:solidFill>
                            <a:schemeClr val="tx1"/>
                          </a:solidFill>
                          <a:effectLst/>
                          <a:latin typeface="Arial" panose="020B0604020202020204" pitchFamily="34" charset="0"/>
                          <a:ea typeface="+mn-ea"/>
                          <a:cs typeface="Arial" panose="020B0604020202020204" pitchFamily="34" charset="0"/>
                        </a:rPr>
                        <a:t>Slow</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600</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0.00293</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Densely packed wood products</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440006">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Medium</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300</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0.0117</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Solid wood furniture such as desk</a:t>
                      </a:r>
                    </a:p>
                    <a:p>
                      <a:pPr algn="l">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Individual furniture items with small amount of plastic</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600377">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Fast</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150</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0.0466</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Some upholstered furniture </a:t>
                      </a:r>
                    </a:p>
                    <a:p>
                      <a:pPr algn="l">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High stacked wood pallets</a:t>
                      </a:r>
                    </a:p>
                    <a:p>
                      <a:pPr algn="l">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Cartons on pallets</a:t>
                      </a:r>
                      <a:endParaRPr 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55115604"/>
                  </a:ext>
                </a:extLst>
              </a:tr>
              <a:tr h="600377">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Ultra-fast</a:t>
                      </a:r>
                      <a:endParaRPr lang="ko-KR" alt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75</a:t>
                      </a:r>
                      <a:endParaRPr lang="ko-KR" alt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US" altLang="ko-KR" sz="1200" kern="100" dirty="0">
                          <a:solidFill>
                            <a:schemeClr val="tx1"/>
                          </a:solidFill>
                          <a:effectLst/>
                          <a:latin typeface="Arial" panose="020B0604020202020204" pitchFamily="34" charset="0"/>
                          <a:ea typeface="+mn-ea"/>
                          <a:cs typeface="Arial" panose="020B0604020202020204" pitchFamily="34" charset="0"/>
                        </a:rPr>
                        <a:t>0.1874</a:t>
                      </a:r>
                      <a:endParaRPr lang="ko-KR" alt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a:spcBef>
                          <a:spcPts val="0"/>
                        </a:spcBef>
                        <a:spcAft>
                          <a:spcPts val="0"/>
                        </a:spcAft>
                      </a:pPr>
                      <a:r>
                        <a:rPr lang="en-US" altLang="ko-KR" sz="1200" kern="100" dirty="0">
                          <a:solidFill>
                            <a:schemeClr val="tx1"/>
                          </a:solidFill>
                          <a:effectLst/>
                          <a:latin typeface="Arial" panose="020B0604020202020204" pitchFamily="34" charset="0"/>
                          <a:ea typeface="+mn-ea"/>
                          <a:cs typeface="Arial" panose="020B0604020202020204" pitchFamily="34" charset="0"/>
                        </a:rPr>
                        <a:t>Most upholstered furniture </a:t>
                      </a:r>
                    </a:p>
                    <a:p>
                      <a:pPr marL="0" marR="0" lvl="0" indent="0" algn="l" defTabSz="1043056" rtl="0" eaLnBrk="1" fontAlgn="auto" latinLnBrk="1" hangingPunct="1">
                        <a:lnSpc>
                          <a:spcPct val="100000"/>
                        </a:lnSpc>
                        <a:spcBef>
                          <a:spcPts val="0"/>
                        </a:spcBef>
                        <a:spcAft>
                          <a:spcPts val="0"/>
                        </a:spcAft>
                        <a:buClrTx/>
                        <a:buSzTx/>
                        <a:buFontTx/>
                        <a:buNone/>
                        <a:tabLst/>
                        <a:defRPr/>
                      </a:pPr>
                      <a:r>
                        <a:rPr lang="en-US" altLang="ko-KR" sz="1200" kern="100" dirty="0">
                          <a:solidFill>
                            <a:schemeClr val="tx1"/>
                          </a:solidFill>
                          <a:effectLst/>
                          <a:latin typeface="Arial" panose="020B0604020202020204" pitchFamily="34" charset="0"/>
                          <a:ea typeface="+mn-ea"/>
                          <a:cs typeface="Arial" panose="020B0604020202020204" pitchFamily="34" charset="0"/>
                        </a:rPr>
                        <a:t>High stacked plastic materials</a:t>
                      </a:r>
                    </a:p>
                    <a:p>
                      <a:pPr marL="0" marR="0" lvl="0" indent="0" algn="l" defTabSz="1043056" rtl="0" eaLnBrk="1" fontAlgn="auto" latinLnBrk="1" hangingPunct="1">
                        <a:lnSpc>
                          <a:spcPct val="100000"/>
                        </a:lnSpc>
                        <a:spcBef>
                          <a:spcPts val="0"/>
                        </a:spcBef>
                        <a:spcAft>
                          <a:spcPts val="0"/>
                        </a:spcAft>
                        <a:buClrTx/>
                        <a:buSzTx/>
                        <a:buFontTx/>
                        <a:buNone/>
                        <a:tabLst/>
                        <a:defRPr/>
                      </a:pPr>
                      <a:r>
                        <a:rPr lang="en-US" altLang="ko-KR" sz="1200" kern="100" dirty="0">
                          <a:solidFill>
                            <a:schemeClr val="tx1"/>
                          </a:solidFill>
                          <a:effectLst/>
                          <a:latin typeface="Arial" panose="020B0604020202020204" pitchFamily="34" charset="0"/>
                          <a:ea typeface="+mn-ea"/>
                          <a:cs typeface="Arial" panose="020B0604020202020204" pitchFamily="34" charset="0"/>
                        </a:rPr>
                        <a:t>Thin wood furniture such as </a:t>
                      </a:r>
                      <a:r>
                        <a:rPr lang="en-US" altLang="ko-KR" sz="1200" kern="100" dirty="0" err="1">
                          <a:solidFill>
                            <a:schemeClr val="tx1"/>
                          </a:solidFill>
                          <a:effectLst/>
                          <a:latin typeface="Arial" panose="020B0604020202020204" pitchFamily="34" charset="0"/>
                          <a:ea typeface="+mn-ea"/>
                          <a:cs typeface="Arial" panose="020B0604020202020204" pitchFamily="34" charset="0"/>
                        </a:rPr>
                        <a:t>wardrobs</a:t>
                      </a:r>
                      <a:endParaRPr lang="en-US" altLang="ko-KR" sz="1200" kern="100" dirty="0">
                        <a:solidFill>
                          <a:schemeClr val="tx1"/>
                        </a:solidFill>
                        <a:effectLst/>
                        <a:latin typeface="Arial" panose="020B0604020202020204" pitchFamily="34" charset="0"/>
                        <a:ea typeface="+mn-ea"/>
                        <a:cs typeface="Arial" panose="020B0604020202020204" pitchFamily="34" charset="0"/>
                      </a:endParaRPr>
                    </a:p>
                  </a:txBody>
                  <a:tcPr marL="38348" marR="38348"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0967897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6200000" scaled="1"/>
          <a:tileRect/>
        </a:gradFill>
        <a:ln w="12700">
          <a:solidFill>
            <a:schemeClr val="bg1">
              <a:lumMod val="95000"/>
            </a:schemeClr>
          </a:solidFill>
          <a:prstDash val="solid"/>
          <a:round/>
          <a:headEnd/>
          <a:tailEnd/>
        </a:ln>
      </a:spPr>
      <a:bodyPr wrap="none" anchor="ctr"/>
      <a:lstStyle>
        <a:defPPr algn="ctr">
          <a:defRPr/>
        </a:defPPr>
      </a:lstStyle>
    </a:spDef>
    <a:lnDef>
      <a:spPr>
        <a:ln>
          <a:solidFill>
            <a:srgbClr val="000000"/>
          </a:solidFill>
          <a:headEnd type="oval" w="sm" len="sm"/>
          <a:tailEnd type="oval" w="sm" len="sm"/>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8510</TotalTime>
  <Words>4074</Words>
  <Application>Microsoft Office PowerPoint</Application>
  <PresentationFormat>사용자 지정</PresentationFormat>
  <Paragraphs>782</Paragraphs>
  <Slides>34</Slides>
  <Notes>1</Notes>
  <HiddenSlides>0</HiddenSlides>
  <MMClips>0</MMClips>
  <ScaleCrop>false</ScaleCrop>
  <HeadingPairs>
    <vt:vector size="8" baseType="variant">
      <vt:variant>
        <vt:lpstr>사용한 글꼴</vt:lpstr>
      </vt:variant>
      <vt:variant>
        <vt:i4>6</vt:i4>
      </vt:variant>
      <vt:variant>
        <vt:lpstr>테마</vt:lpstr>
      </vt:variant>
      <vt:variant>
        <vt:i4>1</vt:i4>
      </vt:variant>
      <vt:variant>
        <vt:lpstr>포함된 OLE 서버</vt:lpstr>
      </vt:variant>
      <vt:variant>
        <vt:i4>1</vt:i4>
      </vt:variant>
      <vt:variant>
        <vt:lpstr>슬라이드 제목</vt:lpstr>
      </vt:variant>
      <vt:variant>
        <vt:i4>34</vt:i4>
      </vt:variant>
    </vt:vector>
  </HeadingPairs>
  <TitlesOfParts>
    <vt:vector size="42" baseType="lpstr">
      <vt:lpstr>굴림</vt:lpstr>
      <vt:lpstr>맑은 고딕</vt:lpstr>
      <vt:lpstr>-윤고딕340</vt:lpstr>
      <vt:lpstr>Arial</vt:lpstr>
      <vt:lpstr>Century Gothic</vt:lpstr>
      <vt:lpstr>Wingdings</vt:lpstr>
      <vt:lpstr>Office 테마</vt:lpstr>
      <vt:lpstr>Equation</vt:lpstr>
      <vt:lpstr>Structural Fire Design for Buildings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AEPRC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KJH</dc:creator>
  <cp:lastModifiedBy>Jaekwon Ahn</cp:lastModifiedBy>
  <cp:revision>910</cp:revision>
  <dcterms:created xsi:type="dcterms:W3CDTF">2009-08-04T14:14:04Z</dcterms:created>
  <dcterms:modified xsi:type="dcterms:W3CDTF">2022-02-24T07:29:38Z</dcterms:modified>
</cp:coreProperties>
</file>